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797675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856"/>
    <a:srgbClr val="175A68"/>
    <a:srgbClr val="FE5E00"/>
    <a:srgbClr val="F8B30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 autoAdjust="0"/>
    <p:restoredTop sz="95833" autoAdjust="0"/>
  </p:normalViewPr>
  <p:slideViewPr>
    <p:cSldViewPr snapToGrid="0">
      <p:cViewPr>
        <p:scale>
          <a:sx n="100" d="100"/>
          <a:sy n="100" d="100"/>
        </p:scale>
        <p:origin x="2040" y="-3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11" Type="http://schemas.openxmlformats.org/officeDocument/2006/relationships/customXml" Target="../customXml/item4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9/1/2025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0" y="1241425"/>
            <a:ext cx="18446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0" y="1241425"/>
            <a:ext cx="184467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01/09/2025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01/09/2025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01/09/2025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01/09/2025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01/09/2025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01/09/2025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01/09/2025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01/09/2025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01/09/2025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01/09/2025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01/09/2025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01/09/2025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jpeg"/><Relationship Id="rId21" Type="http://schemas.openxmlformats.org/officeDocument/2006/relationships/image" Target="../media/image19.png"/><Relationship Id="rId42" Type="http://schemas.openxmlformats.org/officeDocument/2006/relationships/image" Target="../media/image38.jpeg"/><Relationship Id="rId47" Type="http://schemas.openxmlformats.org/officeDocument/2006/relationships/image" Target="../media/image43.jpeg"/><Relationship Id="rId63" Type="http://schemas.openxmlformats.org/officeDocument/2006/relationships/image" Target="../media/image59.jpeg"/><Relationship Id="rId68" Type="http://schemas.openxmlformats.org/officeDocument/2006/relationships/image" Target="../media/image64.jpeg"/><Relationship Id="rId7" Type="http://schemas.openxmlformats.org/officeDocument/2006/relationships/image" Target="../media/image5.jpeg"/><Relationship Id="rId71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9" Type="http://schemas.openxmlformats.org/officeDocument/2006/relationships/image" Target="../media/image27.jpeg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32" Type="http://schemas.openxmlformats.org/officeDocument/2006/relationships/image" Target="../media/image30.jpeg"/><Relationship Id="rId37" Type="http://schemas.openxmlformats.org/officeDocument/2006/relationships/image" Target="../media/image35.png"/><Relationship Id="rId40" Type="http://schemas.microsoft.com/office/2007/relationships/hdphoto" Target="../media/hdphoto2.wdp"/><Relationship Id="rId45" Type="http://schemas.openxmlformats.org/officeDocument/2006/relationships/image" Target="../media/image41.jpeg"/><Relationship Id="rId53" Type="http://schemas.openxmlformats.org/officeDocument/2006/relationships/image" Target="../media/image49.png"/><Relationship Id="rId58" Type="http://schemas.openxmlformats.org/officeDocument/2006/relationships/image" Target="../media/image54.png"/><Relationship Id="rId66" Type="http://schemas.openxmlformats.org/officeDocument/2006/relationships/image" Target="../media/image62.jpeg"/><Relationship Id="rId5" Type="http://schemas.openxmlformats.org/officeDocument/2006/relationships/image" Target="../media/image3.png"/><Relationship Id="rId61" Type="http://schemas.openxmlformats.org/officeDocument/2006/relationships/image" Target="../media/image57.jpeg"/><Relationship Id="rId19" Type="http://schemas.openxmlformats.org/officeDocument/2006/relationships/image" Target="../media/image17.jpeg"/><Relationship Id="rId14" Type="http://schemas.openxmlformats.org/officeDocument/2006/relationships/image" Target="../media/image12.pn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Relationship Id="rId35" Type="http://schemas.openxmlformats.org/officeDocument/2006/relationships/image" Target="../media/image33.emf"/><Relationship Id="rId43" Type="http://schemas.openxmlformats.org/officeDocument/2006/relationships/image" Target="../media/image39.jpeg"/><Relationship Id="rId48" Type="http://schemas.openxmlformats.org/officeDocument/2006/relationships/image" Target="../media/image44.jpeg"/><Relationship Id="rId56" Type="http://schemas.openxmlformats.org/officeDocument/2006/relationships/image" Target="../media/image52.png"/><Relationship Id="rId64" Type="http://schemas.openxmlformats.org/officeDocument/2006/relationships/image" Target="../media/image60.jpeg"/><Relationship Id="rId69" Type="http://schemas.openxmlformats.org/officeDocument/2006/relationships/image" Target="../media/image65.jpeg"/><Relationship Id="rId8" Type="http://schemas.openxmlformats.org/officeDocument/2006/relationships/image" Target="../media/image6.png"/><Relationship Id="rId51" Type="http://schemas.openxmlformats.org/officeDocument/2006/relationships/image" Target="../media/image47.png"/><Relationship Id="rId72" Type="http://schemas.openxmlformats.org/officeDocument/2006/relationships/image" Target="../media/image68.jpeg"/><Relationship Id="rId3" Type="http://schemas.openxmlformats.org/officeDocument/2006/relationships/image" Target="../media/image1.tiff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23.jpeg"/><Relationship Id="rId33" Type="http://schemas.openxmlformats.org/officeDocument/2006/relationships/image" Target="../media/image31.png"/><Relationship Id="rId38" Type="http://schemas.microsoft.com/office/2007/relationships/hdphoto" Target="../media/hdphoto1.wdp"/><Relationship Id="rId46" Type="http://schemas.openxmlformats.org/officeDocument/2006/relationships/image" Target="../media/image42.jpeg"/><Relationship Id="rId59" Type="http://schemas.openxmlformats.org/officeDocument/2006/relationships/image" Target="../media/image55.jpeg"/><Relationship Id="rId67" Type="http://schemas.openxmlformats.org/officeDocument/2006/relationships/image" Target="../media/image63.jpeg"/><Relationship Id="rId20" Type="http://schemas.openxmlformats.org/officeDocument/2006/relationships/image" Target="../media/image18.png"/><Relationship Id="rId41" Type="http://schemas.openxmlformats.org/officeDocument/2006/relationships/image" Target="../media/image37.jpeg"/><Relationship Id="rId54" Type="http://schemas.openxmlformats.org/officeDocument/2006/relationships/image" Target="../media/image50.png"/><Relationship Id="rId62" Type="http://schemas.openxmlformats.org/officeDocument/2006/relationships/image" Target="../media/image58.jpeg"/><Relationship Id="rId70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36" Type="http://schemas.openxmlformats.org/officeDocument/2006/relationships/image" Target="../media/image34.jpeg"/><Relationship Id="rId49" Type="http://schemas.openxmlformats.org/officeDocument/2006/relationships/image" Target="../media/image45.jpeg"/><Relationship Id="rId57" Type="http://schemas.openxmlformats.org/officeDocument/2006/relationships/image" Target="../media/image53.png"/><Relationship Id="rId10" Type="http://schemas.openxmlformats.org/officeDocument/2006/relationships/image" Target="../media/image8.jpeg"/><Relationship Id="rId31" Type="http://schemas.openxmlformats.org/officeDocument/2006/relationships/image" Target="../media/image29.jpeg"/><Relationship Id="rId44" Type="http://schemas.openxmlformats.org/officeDocument/2006/relationships/image" Target="../media/image40.jpeg"/><Relationship Id="rId52" Type="http://schemas.openxmlformats.org/officeDocument/2006/relationships/image" Target="../media/image48.png"/><Relationship Id="rId60" Type="http://schemas.openxmlformats.org/officeDocument/2006/relationships/image" Target="../media/image56.jpeg"/><Relationship Id="rId65" Type="http://schemas.openxmlformats.org/officeDocument/2006/relationships/image" Target="../media/image61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9" Type="http://schemas.openxmlformats.org/officeDocument/2006/relationships/image" Target="../media/image36.png"/><Relationship Id="rId34" Type="http://schemas.openxmlformats.org/officeDocument/2006/relationships/image" Target="../media/image32.png"/><Relationship Id="rId50" Type="http://schemas.openxmlformats.org/officeDocument/2006/relationships/image" Target="../media/image46.jpeg"/><Relationship Id="rId55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608268" y="1365222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1953674" y="15522198"/>
            <a:ext cx="6575417" cy="6107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946978" y="11375609"/>
            <a:ext cx="2816204" cy="2359758"/>
          </a:xfrm>
          <a:prstGeom prst="blockArc">
            <a:avLst>
              <a:gd name="adj1" fmla="val 10800005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1928849" y="13352216"/>
            <a:ext cx="6502096" cy="6218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1838926" y="11155801"/>
            <a:ext cx="6690165" cy="600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10447" y="9270331"/>
            <a:ext cx="2800986" cy="2229301"/>
          </a:xfrm>
          <a:prstGeom prst="blockArc">
            <a:avLst>
              <a:gd name="adj1" fmla="val 10532807"/>
              <a:gd name="adj2" fmla="val 263439"/>
              <a:gd name="adj3" fmla="val 285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1953674" y="9007358"/>
            <a:ext cx="6815617" cy="566324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072955" y="6850057"/>
            <a:ext cx="6703271" cy="6173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58789" y="4966051"/>
            <a:ext cx="2763038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363888" y="2743473"/>
            <a:ext cx="2842057" cy="2288695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14182" y="4676732"/>
            <a:ext cx="5733212" cy="6041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8003494" y="12006378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8191763" y="12192149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953674" y="2459522"/>
            <a:ext cx="5854586" cy="6293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5400000">
            <a:off x="5920196" y="466378"/>
            <a:ext cx="938427" cy="735967"/>
          </a:xfrm>
          <a:prstGeom prst="triangle">
            <a:avLst>
              <a:gd name="adj" fmla="val 4536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84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392CED-199C-044B-8C83-9528D182044C}"/>
              </a:ext>
            </a:extLst>
          </p:cNvPr>
          <p:cNvSpPr txBox="1"/>
          <p:nvPr/>
        </p:nvSpPr>
        <p:spPr>
          <a:xfrm>
            <a:off x="8188605" y="12254054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C6A36B-BE5D-9742-9412-BEDB5350E9B4}"/>
              </a:ext>
            </a:extLst>
          </p:cNvPr>
          <p:cNvSpPr txBox="1"/>
          <p:nvPr/>
        </p:nvSpPr>
        <p:spPr>
          <a:xfrm>
            <a:off x="8200158" y="12343708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9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2217590" y="4424738"/>
            <a:ext cx="1034106" cy="10783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2314575" y="4505859"/>
            <a:ext cx="848087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7388CA-480C-FF4C-8413-3D86DF3CDAEA}"/>
              </a:ext>
            </a:extLst>
          </p:cNvPr>
          <p:cNvSpPr txBox="1"/>
          <p:nvPr/>
        </p:nvSpPr>
        <p:spPr>
          <a:xfrm>
            <a:off x="2389906" y="4604325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418B80D-A453-EC4A-95CC-6785F89B09BA}"/>
              </a:ext>
            </a:extLst>
          </p:cNvPr>
          <p:cNvSpPr txBox="1"/>
          <p:nvPr/>
        </p:nvSpPr>
        <p:spPr>
          <a:xfrm>
            <a:off x="2257059" y="4609455"/>
            <a:ext cx="912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12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7215965" y="15110782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7406797" y="15336268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6990025" y="15694332"/>
            <a:ext cx="14731" cy="53098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D5654B3-6730-9743-8B5B-BB63078882F5}"/>
              </a:ext>
            </a:extLst>
          </p:cNvPr>
          <p:cNvCxnSpPr>
            <a:cxnSpLocks/>
          </p:cNvCxnSpPr>
          <p:nvPr/>
        </p:nvCxnSpPr>
        <p:spPr>
          <a:xfrm>
            <a:off x="5271064" y="15346967"/>
            <a:ext cx="1" cy="41624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43FCBD3-15AC-074B-89C1-9811AED33C3A}"/>
              </a:ext>
            </a:extLst>
          </p:cNvPr>
          <p:cNvCxnSpPr>
            <a:cxnSpLocks/>
          </p:cNvCxnSpPr>
          <p:nvPr/>
        </p:nvCxnSpPr>
        <p:spPr>
          <a:xfrm flipV="1">
            <a:off x="5967348" y="15944812"/>
            <a:ext cx="501167" cy="21371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0E6D38E-3F60-8646-B0C0-1F4A34240498}"/>
              </a:ext>
            </a:extLst>
          </p:cNvPr>
          <p:cNvCxnSpPr>
            <a:cxnSpLocks/>
          </p:cNvCxnSpPr>
          <p:nvPr/>
        </p:nvCxnSpPr>
        <p:spPr>
          <a:xfrm flipV="1">
            <a:off x="4871228" y="15976199"/>
            <a:ext cx="11129" cy="32703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DCFADFF-18E9-314C-BA93-B0E2EAA0B395}"/>
              </a:ext>
            </a:extLst>
          </p:cNvPr>
          <p:cNvCxnSpPr>
            <a:cxnSpLocks/>
          </p:cNvCxnSpPr>
          <p:nvPr/>
        </p:nvCxnSpPr>
        <p:spPr>
          <a:xfrm>
            <a:off x="5936014" y="15351105"/>
            <a:ext cx="0" cy="30121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307DEB2C-260D-0340-9B54-6F5AE6E5CAF0}"/>
              </a:ext>
            </a:extLst>
          </p:cNvPr>
          <p:cNvSpPr txBox="1"/>
          <p:nvPr/>
        </p:nvSpPr>
        <p:spPr>
          <a:xfrm>
            <a:off x="2860540" y="14563365"/>
            <a:ext cx="1259700" cy="10002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b="1" dirty="0"/>
              <a:t> Colour</a:t>
            </a:r>
          </a:p>
          <a:p>
            <a:r>
              <a:rPr lang="en-GB" sz="800" dirty="0"/>
              <a:t>Meaning of - Tints, shades, colour, texture, mark making </a:t>
            </a:r>
          </a:p>
          <a:p>
            <a:r>
              <a:rPr lang="en-GB" sz="800" dirty="0"/>
              <a:t>Colour theory</a:t>
            </a:r>
          </a:p>
          <a:p>
            <a:r>
              <a:rPr lang="en-GB" sz="800" dirty="0"/>
              <a:t>Methods for mixing and blending.</a:t>
            </a:r>
            <a:endParaRPr lang="en-US" sz="800" b="1" dirty="0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06" r="530" b="32512"/>
          <a:stretch/>
        </p:blipFill>
        <p:spPr>
          <a:xfrm>
            <a:off x="8005517" y="15580012"/>
            <a:ext cx="1428811" cy="482694"/>
          </a:xfrm>
          <a:prstGeom prst="rect">
            <a:avLst/>
          </a:prstGeom>
        </p:spPr>
      </p:pic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22C34EC9-0363-624B-91C8-BC3109AEE089}"/>
              </a:ext>
            </a:extLst>
          </p:cNvPr>
          <p:cNvCxnSpPr>
            <a:cxnSpLocks/>
          </p:cNvCxnSpPr>
          <p:nvPr/>
        </p:nvCxnSpPr>
        <p:spPr>
          <a:xfrm>
            <a:off x="7389733" y="10818508"/>
            <a:ext cx="0" cy="49924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206BE152-910A-2843-A2AB-7EEE1AB8E0D0}"/>
              </a:ext>
            </a:extLst>
          </p:cNvPr>
          <p:cNvCxnSpPr>
            <a:cxnSpLocks/>
          </p:cNvCxnSpPr>
          <p:nvPr/>
        </p:nvCxnSpPr>
        <p:spPr>
          <a:xfrm flipV="1">
            <a:off x="3949461" y="16112150"/>
            <a:ext cx="9249" cy="3758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A7C6716C-32A9-3E41-9445-F62338DFDF8F}"/>
              </a:ext>
            </a:extLst>
          </p:cNvPr>
          <p:cNvCxnSpPr>
            <a:cxnSpLocks/>
          </p:cNvCxnSpPr>
          <p:nvPr/>
        </p:nvCxnSpPr>
        <p:spPr>
          <a:xfrm flipH="1" flipV="1">
            <a:off x="5691758" y="5032240"/>
            <a:ext cx="22536" cy="18974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8E3DE95F-9ECA-3346-BB38-F9EBCA9A37B9}"/>
              </a:ext>
            </a:extLst>
          </p:cNvPr>
          <p:cNvCxnSpPr>
            <a:cxnSpLocks/>
          </p:cNvCxnSpPr>
          <p:nvPr/>
        </p:nvCxnSpPr>
        <p:spPr>
          <a:xfrm>
            <a:off x="7640315" y="4181921"/>
            <a:ext cx="500313" cy="49652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24E180E0-EF2A-9645-9783-CACAE2FBF8CE}"/>
              </a:ext>
            </a:extLst>
          </p:cNvPr>
          <p:cNvCxnSpPr>
            <a:cxnSpLocks/>
          </p:cNvCxnSpPr>
          <p:nvPr/>
        </p:nvCxnSpPr>
        <p:spPr>
          <a:xfrm>
            <a:off x="6692745" y="2182972"/>
            <a:ext cx="4789" cy="37109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4A004A65-F6C5-4141-8C1F-EA48F18945B6}"/>
              </a:ext>
            </a:extLst>
          </p:cNvPr>
          <p:cNvCxnSpPr>
            <a:cxnSpLocks/>
          </p:cNvCxnSpPr>
          <p:nvPr/>
        </p:nvCxnSpPr>
        <p:spPr>
          <a:xfrm flipV="1">
            <a:off x="5867246" y="2903159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F70F3003-89B2-7F44-9499-10B368800312}"/>
              </a:ext>
            </a:extLst>
          </p:cNvPr>
          <p:cNvCxnSpPr>
            <a:cxnSpLocks/>
          </p:cNvCxnSpPr>
          <p:nvPr/>
        </p:nvCxnSpPr>
        <p:spPr>
          <a:xfrm flipH="1" flipV="1">
            <a:off x="3820438" y="2768959"/>
            <a:ext cx="111633" cy="34445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TextBox 400">
            <a:extLst>
              <a:ext uri="{FF2B5EF4-FFF2-40B4-BE49-F238E27FC236}">
                <a16:creationId xmlns:a16="http://schemas.microsoft.com/office/drawing/2014/main" id="{189D5999-43F7-F641-9393-172A969C8B1F}"/>
              </a:ext>
            </a:extLst>
          </p:cNvPr>
          <p:cNvSpPr txBox="1"/>
          <p:nvPr/>
        </p:nvSpPr>
        <p:spPr>
          <a:xfrm>
            <a:off x="948781" y="17247026"/>
            <a:ext cx="79815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‘Art encourages children to think, develop</a:t>
            </a:r>
            <a:r>
              <a:rPr lang="en-US" sz="1800" dirty="0">
                <a:solidFill>
                  <a:srgbClr val="000000"/>
                </a:solidFill>
                <a:latin typeface="Times"/>
                <a:cs typeface="Times"/>
              </a:rPr>
              <a:t> </a:t>
            </a:r>
            <a:r>
              <a:rPr lang="en-US" sz="1800" dirty="0" err="1">
                <a:solidFill>
                  <a:schemeClr val="bg1"/>
                </a:solidFill>
              </a:rPr>
              <a:t>ing</a:t>
            </a:r>
            <a:r>
              <a:rPr lang="en-US" sz="1800" dirty="0">
                <a:solidFill>
                  <a:schemeClr val="bg1"/>
                </a:solidFill>
              </a:rPr>
              <a:t> skills and confidence as they go</a:t>
            </a:r>
            <a:r>
              <a:rPr lang="en-US" sz="1800" b="1" dirty="0">
                <a:solidFill>
                  <a:schemeClr val="bg1"/>
                </a:solidFill>
              </a:rPr>
              <a:t>. </a:t>
            </a:r>
            <a:r>
              <a:rPr lang="en-US" sz="1800" dirty="0">
                <a:solidFill>
                  <a:schemeClr val="bg1"/>
                </a:solidFill>
              </a:rPr>
              <a:t>’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300524" y="15452484"/>
            <a:ext cx="841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 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BE9DFE9-D2AE-C14C-AB63-41C6DF192559}"/>
              </a:ext>
            </a:extLst>
          </p:cNvPr>
          <p:cNvSpPr txBox="1"/>
          <p:nvPr/>
        </p:nvSpPr>
        <p:spPr>
          <a:xfrm>
            <a:off x="7353068" y="15429809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</a:t>
            </a: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8F2FCE06-B784-40AE-99FE-6BE6AEB80DF4}"/>
              </a:ext>
            </a:extLst>
          </p:cNvPr>
          <p:cNvSpPr txBox="1"/>
          <p:nvPr/>
        </p:nvSpPr>
        <p:spPr>
          <a:xfrm>
            <a:off x="6313296" y="16206377"/>
            <a:ext cx="1694267" cy="689550"/>
          </a:xfrm>
          <a:prstGeom prst="wedgeRoundRectCallout">
            <a:avLst>
              <a:gd name="adj1" fmla="val 7940"/>
              <a:gd name="adj2" fmla="val 85064"/>
              <a:gd name="adj3" fmla="val 16667"/>
            </a:avLst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 dirty="0"/>
              <a:t>Introducing the Formal Elements</a:t>
            </a:r>
          </a:p>
          <a:p>
            <a:r>
              <a:rPr lang="en-GB" sz="1050" b="1" dirty="0"/>
              <a:t>Shade, shape, form, tone </a:t>
            </a:r>
            <a:endParaRPr lang="en-US" sz="1050" b="1" dirty="0"/>
          </a:p>
        </p:txBody>
      </p: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39981D08-B8AF-4086-AE03-C44C8CE55DC7}"/>
              </a:ext>
            </a:extLst>
          </p:cNvPr>
          <p:cNvCxnSpPr>
            <a:cxnSpLocks/>
          </p:cNvCxnSpPr>
          <p:nvPr/>
        </p:nvCxnSpPr>
        <p:spPr>
          <a:xfrm flipH="1">
            <a:off x="6733786" y="15277357"/>
            <a:ext cx="113684" cy="32876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E84EC7A0-1EC3-489B-B564-99132653BA00}"/>
              </a:ext>
            </a:extLst>
          </p:cNvPr>
          <p:cNvCxnSpPr>
            <a:cxnSpLocks/>
          </p:cNvCxnSpPr>
          <p:nvPr/>
        </p:nvCxnSpPr>
        <p:spPr>
          <a:xfrm flipV="1">
            <a:off x="2712113" y="15738002"/>
            <a:ext cx="4730" cy="50654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4C8A4E39-A5D3-4E3C-B675-233EEF1AD624}"/>
              </a:ext>
            </a:extLst>
          </p:cNvPr>
          <p:cNvCxnSpPr>
            <a:cxnSpLocks/>
          </p:cNvCxnSpPr>
          <p:nvPr/>
        </p:nvCxnSpPr>
        <p:spPr>
          <a:xfrm>
            <a:off x="1083233" y="15586724"/>
            <a:ext cx="572506" cy="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970C0AA5-ED89-4EB0-B167-A719E81A435C}"/>
              </a:ext>
            </a:extLst>
          </p:cNvPr>
          <p:cNvCxnSpPr>
            <a:cxnSpLocks/>
          </p:cNvCxnSpPr>
          <p:nvPr/>
        </p:nvCxnSpPr>
        <p:spPr>
          <a:xfrm>
            <a:off x="1236549" y="13186906"/>
            <a:ext cx="308880" cy="64734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4EE1B1BE-FD5F-4B20-B018-7A50F36F26B4}"/>
              </a:ext>
            </a:extLst>
          </p:cNvPr>
          <p:cNvCxnSpPr>
            <a:cxnSpLocks/>
          </p:cNvCxnSpPr>
          <p:nvPr/>
        </p:nvCxnSpPr>
        <p:spPr>
          <a:xfrm flipV="1">
            <a:off x="2000644" y="13731591"/>
            <a:ext cx="0" cy="36375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AF52F4AD-7FD7-46EA-8CF6-709D7AEBBF7E}"/>
              </a:ext>
            </a:extLst>
          </p:cNvPr>
          <p:cNvCxnSpPr>
            <a:cxnSpLocks/>
          </p:cNvCxnSpPr>
          <p:nvPr/>
        </p:nvCxnSpPr>
        <p:spPr>
          <a:xfrm>
            <a:off x="2137302" y="13218195"/>
            <a:ext cx="19025" cy="17646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>
            <a:extLst>
              <a:ext uri="{FF2B5EF4-FFF2-40B4-BE49-F238E27FC236}">
                <a16:creationId xmlns:a16="http://schemas.microsoft.com/office/drawing/2014/main" id="{7FEBCA52-4E69-4E21-AABE-C6B6046DDF5B}"/>
              </a:ext>
            </a:extLst>
          </p:cNvPr>
          <p:cNvCxnSpPr>
            <a:cxnSpLocks/>
          </p:cNvCxnSpPr>
          <p:nvPr/>
        </p:nvCxnSpPr>
        <p:spPr>
          <a:xfrm>
            <a:off x="3392127" y="13181462"/>
            <a:ext cx="704" cy="33203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>
            <a:extLst>
              <a:ext uri="{FF2B5EF4-FFF2-40B4-BE49-F238E27FC236}">
                <a16:creationId xmlns:a16="http://schemas.microsoft.com/office/drawing/2014/main" id="{866897A3-A6FE-40C7-8A62-80E372D7DDE7}"/>
              </a:ext>
            </a:extLst>
          </p:cNvPr>
          <p:cNvCxnSpPr>
            <a:cxnSpLocks/>
          </p:cNvCxnSpPr>
          <p:nvPr/>
        </p:nvCxnSpPr>
        <p:spPr>
          <a:xfrm flipV="1">
            <a:off x="4277832" y="13756442"/>
            <a:ext cx="0" cy="38969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9A7E9AE4-66B6-4167-8CB1-2370B4DFB57F}"/>
              </a:ext>
            </a:extLst>
          </p:cNvPr>
          <p:cNvCxnSpPr>
            <a:cxnSpLocks/>
          </p:cNvCxnSpPr>
          <p:nvPr/>
        </p:nvCxnSpPr>
        <p:spPr>
          <a:xfrm>
            <a:off x="5197949" y="13272055"/>
            <a:ext cx="5423" cy="49786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7C9682E8-F1DA-49BF-BF03-BD3AED9DB63F}"/>
              </a:ext>
            </a:extLst>
          </p:cNvPr>
          <p:cNvCxnSpPr>
            <a:cxnSpLocks/>
          </p:cNvCxnSpPr>
          <p:nvPr/>
        </p:nvCxnSpPr>
        <p:spPr>
          <a:xfrm flipH="1" flipV="1">
            <a:off x="5894384" y="13555825"/>
            <a:ext cx="7054" cy="45497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459D4038-7592-473C-B07D-B8BCF35F433B}"/>
              </a:ext>
            </a:extLst>
          </p:cNvPr>
          <p:cNvCxnSpPr>
            <a:cxnSpLocks/>
          </p:cNvCxnSpPr>
          <p:nvPr/>
        </p:nvCxnSpPr>
        <p:spPr>
          <a:xfrm flipV="1">
            <a:off x="4821060" y="11548676"/>
            <a:ext cx="0" cy="305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3" name="TextBox 482">
            <a:extLst>
              <a:ext uri="{FF2B5EF4-FFF2-40B4-BE49-F238E27FC236}">
                <a16:creationId xmlns:a16="http://schemas.microsoft.com/office/drawing/2014/main" id="{936AAC96-3E7D-4CE0-8F85-D65DADB8C6B3}"/>
              </a:ext>
            </a:extLst>
          </p:cNvPr>
          <p:cNvSpPr txBox="1"/>
          <p:nvPr/>
        </p:nvSpPr>
        <p:spPr>
          <a:xfrm>
            <a:off x="126523" y="8531552"/>
            <a:ext cx="165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Investigating Designers.</a:t>
            </a:r>
          </a:p>
          <a:p>
            <a:r>
              <a:rPr lang="en-US" sz="800" dirty="0"/>
              <a:t>cultural, personal identity-</a:t>
            </a:r>
          </a:p>
          <a:p>
            <a:r>
              <a:rPr lang="en-US" sz="800" dirty="0"/>
              <a:t>Inking to careers development. </a:t>
            </a: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EC642833-F2C5-4B08-9721-A4A7EB6AFBA4}"/>
              </a:ext>
            </a:extLst>
          </p:cNvPr>
          <p:cNvCxnSpPr>
            <a:cxnSpLocks/>
          </p:cNvCxnSpPr>
          <p:nvPr/>
        </p:nvCxnSpPr>
        <p:spPr>
          <a:xfrm>
            <a:off x="3035071" y="11044412"/>
            <a:ext cx="118740" cy="42834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>
            <a:extLst>
              <a:ext uri="{FF2B5EF4-FFF2-40B4-BE49-F238E27FC236}">
                <a16:creationId xmlns:a16="http://schemas.microsoft.com/office/drawing/2014/main" id="{BA9B55E4-281F-49E1-94D8-371F7E900D71}"/>
              </a:ext>
            </a:extLst>
          </p:cNvPr>
          <p:cNvCxnSpPr>
            <a:cxnSpLocks/>
          </p:cNvCxnSpPr>
          <p:nvPr/>
        </p:nvCxnSpPr>
        <p:spPr>
          <a:xfrm flipV="1">
            <a:off x="3055230" y="11618151"/>
            <a:ext cx="0" cy="23634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3" name="TextBox 502">
            <a:extLst>
              <a:ext uri="{FF2B5EF4-FFF2-40B4-BE49-F238E27FC236}">
                <a16:creationId xmlns:a16="http://schemas.microsoft.com/office/drawing/2014/main" id="{04D80602-4DB8-4783-8974-4FC97336C2F8}"/>
              </a:ext>
            </a:extLst>
          </p:cNvPr>
          <p:cNvSpPr txBox="1"/>
          <p:nvPr/>
        </p:nvSpPr>
        <p:spPr>
          <a:xfrm>
            <a:off x="3052316" y="10916839"/>
            <a:ext cx="14403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Food Project</a:t>
            </a:r>
          </a:p>
          <a:p>
            <a:endParaRPr lang="en-US" sz="1000" b="1" dirty="0"/>
          </a:p>
        </p:txBody>
      </p:sp>
      <p:cxnSp>
        <p:nvCxnSpPr>
          <p:cNvPr id="506" name="Straight Connector 505">
            <a:extLst>
              <a:ext uri="{FF2B5EF4-FFF2-40B4-BE49-F238E27FC236}">
                <a16:creationId xmlns:a16="http://schemas.microsoft.com/office/drawing/2014/main" id="{849B89FE-810A-4085-9945-ED6A7870C5EA}"/>
              </a:ext>
            </a:extLst>
          </p:cNvPr>
          <p:cNvCxnSpPr>
            <a:cxnSpLocks/>
          </p:cNvCxnSpPr>
          <p:nvPr/>
        </p:nvCxnSpPr>
        <p:spPr>
          <a:xfrm flipV="1">
            <a:off x="2597273" y="11585271"/>
            <a:ext cx="1899" cy="30787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Connector 518">
            <a:extLst>
              <a:ext uri="{FF2B5EF4-FFF2-40B4-BE49-F238E27FC236}">
                <a16:creationId xmlns:a16="http://schemas.microsoft.com/office/drawing/2014/main" id="{D1F5CCE5-2347-454D-B30C-A14E567FFB33}"/>
              </a:ext>
            </a:extLst>
          </p:cNvPr>
          <p:cNvCxnSpPr>
            <a:cxnSpLocks/>
          </p:cNvCxnSpPr>
          <p:nvPr/>
        </p:nvCxnSpPr>
        <p:spPr>
          <a:xfrm flipH="1" flipV="1">
            <a:off x="1381616" y="10498493"/>
            <a:ext cx="457800" cy="915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B79E8B85-134D-419E-AD65-FDA5852B8CE9}"/>
              </a:ext>
            </a:extLst>
          </p:cNvPr>
          <p:cNvCxnSpPr>
            <a:cxnSpLocks/>
          </p:cNvCxnSpPr>
          <p:nvPr/>
        </p:nvCxnSpPr>
        <p:spPr>
          <a:xfrm>
            <a:off x="1048426" y="9096091"/>
            <a:ext cx="572629" cy="25796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Connector 529">
            <a:extLst>
              <a:ext uri="{FF2B5EF4-FFF2-40B4-BE49-F238E27FC236}">
                <a16:creationId xmlns:a16="http://schemas.microsoft.com/office/drawing/2014/main" id="{A35A5061-95DD-4F04-8D1C-A5AE0DF4AA54}"/>
              </a:ext>
            </a:extLst>
          </p:cNvPr>
          <p:cNvCxnSpPr>
            <a:cxnSpLocks/>
          </p:cNvCxnSpPr>
          <p:nvPr/>
        </p:nvCxnSpPr>
        <p:spPr>
          <a:xfrm flipV="1">
            <a:off x="2241728" y="9380779"/>
            <a:ext cx="0" cy="34623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Straight Connector 531">
            <a:extLst>
              <a:ext uri="{FF2B5EF4-FFF2-40B4-BE49-F238E27FC236}">
                <a16:creationId xmlns:a16="http://schemas.microsoft.com/office/drawing/2014/main" id="{F30CF106-B6D9-494F-AA3F-A2B8566D7232}"/>
              </a:ext>
            </a:extLst>
          </p:cNvPr>
          <p:cNvCxnSpPr>
            <a:cxnSpLocks/>
          </p:cNvCxnSpPr>
          <p:nvPr/>
        </p:nvCxnSpPr>
        <p:spPr>
          <a:xfrm>
            <a:off x="2588710" y="8872454"/>
            <a:ext cx="0" cy="34274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6" name="TextBox 535">
            <a:extLst>
              <a:ext uri="{FF2B5EF4-FFF2-40B4-BE49-F238E27FC236}">
                <a16:creationId xmlns:a16="http://schemas.microsoft.com/office/drawing/2014/main" id="{55574A78-0976-47F2-B69E-D413B8C3F6BF}"/>
              </a:ext>
            </a:extLst>
          </p:cNvPr>
          <p:cNvSpPr txBox="1"/>
          <p:nvPr/>
        </p:nvSpPr>
        <p:spPr>
          <a:xfrm>
            <a:off x="1813337" y="9676761"/>
            <a:ext cx="2464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Course Introduction</a:t>
            </a:r>
            <a:r>
              <a:rPr lang="en-US" sz="800" dirty="0"/>
              <a:t>, breakdown of course, introducing of GCSE assessment objectives. 60% coursework, 40% Exam  </a:t>
            </a:r>
          </a:p>
        </p:txBody>
      </p:sp>
      <p:sp>
        <p:nvSpPr>
          <p:cNvPr id="551" name="TextBox 550">
            <a:extLst>
              <a:ext uri="{FF2B5EF4-FFF2-40B4-BE49-F238E27FC236}">
                <a16:creationId xmlns:a16="http://schemas.microsoft.com/office/drawing/2014/main" id="{718207F3-8ABB-40BA-A359-8EF9604600D8}"/>
              </a:ext>
            </a:extLst>
          </p:cNvPr>
          <p:cNvSpPr txBox="1"/>
          <p:nvPr/>
        </p:nvSpPr>
        <p:spPr>
          <a:xfrm>
            <a:off x="1562659" y="8149324"/>
            <a:ext cx="1214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Starting point </a:t>
            </a:r>
          </a:p>
          <a:p>
            <a:r>
              <a:rPr lang="en-US" sz="800" dirty="0"/>
              <a:t>Building on existing skills composition of collage based on objects reflecting interests and personality</a:t>
            </a:r>
          </a:p>
        </p:txBody>
      </p:sp>
      <p:cxnSp>
        <p:nvCxnSpPr>
          <p:cNvPr id="557" name="Straight Connector 556">
            <a:extLst>
              <a:ext uri="{FF2B5EF4-FFF2-40B4-BE49-F238E27FC236}">
                <a16:creationId xmlns:a16="http://schemas.microsoft.com/office/drawing/2014/main" id="{6D2CA6D4-B783-4475-9FB8-1D76F9FB7BB6}"/>
              </a:ext>
            </a:extLst>
          </p:cNvPr>
          <p:cNvCxnSpPr>
            <a:cxnSpLocks/>
          </p:cNvCxnSpPr>
          <p:nvPr/>
        </p:nvCxnSpPr>
        <p:spPr>
          <a:xfrm>
            <a:off x="3949461" y="8778734"/>
            <a:ext cx="39470" cy="35684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0" name="TextBox 559">
            <a:extLst>
              <a:ext uri="{FF2B5EF4-FFF2-40B4-BE49-F238E27FC236}">
                <a16:creationId xmlns:a16="http://schemas.microsoft.com/office/drawing/2014/main" id="{65406698-9E8F-47B0-A412-AFF8B9A73638}"/>
              </a:ext>
            </a:extLst>
          </p:cNvPr>
          <p:cNvSpPr txBox="1"/>
          <p:nvPr/>
        </p:nvSpPr>
        <p:spPr>
          <a:xfrm>
            <a:off x="3682742" y="8432691"/>
            <a:ext cx="957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9C6FAEDB-5712-418B-A720-799299F38636}"/>
              </a:ext>
            </a:extLst>
          </p:cNvPr>
          <p:cNvCxnSpPr>
            <a:cxnSpLocks/>
          </p:cNvCxnSpPr>
          <p:nvPr/>
        </p:nvCxnSpPr>
        <p:spPr>
          <a:xfrm flipV="1">
            <a:off x="4783357" y="9228851"/>
            <a:ext cx="8414" cy="25543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6DB874D9-09C2-4F69-9FD9-FEE3C6AD48B3}"/>
              </a:ext>
            </a:extLst>
          </p:cNvPr>
          <p:cNvCxnSpPr>
            <a:cxnSpLocks/>
          </p:cNvCxnSpPr>
          <p:nvPr/>
        </p:nvCxnSpPr>
        <p:spPr>
          <a:xfrm flipH="1">
            <a:off x="5421458" y="8799091"/>
            <a:ext cx="6936" cy="43586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>
            <a:extLst>
              <a:ext uri="{FF2B5EF4-FFF2-40B4-BE49-F238E27FC236}">
                <a16:creationId xmlns:a16="http://schemas.microsoft.com/office/drawing/2014/main" id="{FFCE5675-9D40-40A7-8E16-77BF44D6D036}"/>
              </a:ext>
            </a:extLst>
          </p:cNvPr>
          <p:cNvCxnSpPr>
            <a:cxnSpLocks/>
          </p:cNvCxnSpPr>
          <p:nvPr/>
        </p:nvCxnSpPr>
        <p:spPr>
          <a:xfrm flipV="1">
            <a:off x="6046117" y="9489026"/>
            <a:ext cx="0" cy="31614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4" name="Block Arc 573">
            <a:extLst>
              <a:ext uri="{FF2B5EF4-FFF2-40B4-BE49-F238E27FC236}">
                <a16:creationId xmlns:a16="http://schemas.microsoft.com/office/drawing/2014/main" id="{42DCC817-95A4-4F9E-B69E-5B3F826F1806}"/>
              </a:ext>
            </a:extLst>
          </p:cNvPr>
          <p:cNvSpPr/>
          <p:nvPr/>
        </p:nvSpPr>
        <p:spPr>
          <a:xfrm rot="16200000">
            <a:off x="677579" y="688094"/>
            <a:ext cx="2591870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82" name="Straight Connector 581">
            <a:extLst>
              <a:ext uri="{FF2B5EF4-FFF2-40B4-BE49-F238E27FC236}">
                <a16:creationId xmlns:a16="http://schemas.microsoft.com/office/drawing/2014/main" id="{4D1BBD61-9F55-4579-996F-EFE618B7EA76}"/>
              </a:ext>
            </a:extLst>
          </p:cNvPr>
          <p:cNvCxnSpPr>
            <a:cxnSpLocks/>
          </p:cNvCxnSpPr>
          <p:nvPr/>
        </p:nvCxnSpPr>
        <p:spPr>
          <a:xfrm flipH="1" flipV="1">
            <a:off x="8331933" y="8849999"/>
            <a:ext cx="276680" cy="22613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Connector 584">
            <a:extLst>
              <a:ext uri="{FF2B5EF4-FFF2-40B4-BE49-F238E27FC236}">
                <a16:creationId xmlns:a16="http://schemas.microsoft.com/office/drawing/2014/main" id="{ED97350C-F515-4F00-B9C2-7F4F13347875}"/>
              </a:ext>
            </a:extLst>
          </p:cNvPr>
          <p:cNvCxnSpPr>
            <a:cxnSpLocks/>
          </p:cNvCxnSpPr>
          <p:nvPr/>
        </p:nvCxnSpPr>
        <p:spPr>
          <a:xfrm>
            <a:off x="8018757" y="6595092"/>
            <a:ext cx="0" cy="45450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1" name="Straight Connector 590">
            <a:extLst>
              <a:ext uri="{FF2B5EF4-FFF2-40B4-BE49-F238E27FC236}">
                <a16:creationId xmlns:a16="http://schemas.microsoft.com/office/drawing/2014/main" id="{43DA3765-0617-44A0-BA4B-0446DA406BD9}"/>
              </a:ext>
            </a:extLst>
          </p:cNvPr>
          <p:cNvCxnSpPr>
            <a:cxnSpLocks/>
          </p:cNvCxnSpPr>
          <p:nvPr/>
        </p:nvCxnSpPr>
        <p:spPr>
          <a:xfrm flipV="1">
            <a:off x="7560663" y="7199777"/>
            <a:ext cx="0" cy="41359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6" name="Straight Connector 595">
            <a:extLst>
              <a:ext uri="{FF2B5EF4-FFF2-40B4-BE49-F238E27FC236}">
                <a16:creationId xmlns:a16="http://schemas.microsoft.com/office/drawing/2014/main" id="{836FBE28-1FC2-4336-8373-5247EAC235D4}"/>
              </a:ext>
            </a:extLst>
          </p:cNvPr>
          <p:cNvCxnSpPr>
            <a:cxnSpLocks/>
          </p:cNvCxnSpPr>
          <p:nvPr/>
        </p:nvCxnSpPr>
        <p:spPr>
          <a:xfrm flipH="1" flipV="1">
            <a:off x="6417631" y="7218402"/>
            <a:ext cx="2705" cy="31603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>
            <a:extLst>
              <a:ext uri="{FF2B5EF4-FFF2-40B4-BE49-F238E27FC236}">
                <a16:creationId xmlns:a16="http://schemas.microsoft.com/office/drawing/2014/main" id="{B6443DBE-18BC-4F8E-AB79-78F6C0DBA2DB}"/>
              </a:ext>
            </a:extLst>
          </p:cNvPr>
          <p:cNvCxnSpPr>
            <a:cxnSpLocks/>
          </p:cNvCxnSpPr>
          <p:nvPr/>
        </p:nvCxnSpPr>
        <p:spPr>
          <a:xfrm>
            <a:off x="6603578" y="6617914"/>
            <a:ext cx="0" cy="30613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4102845" y="2127709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4279028" y="233379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219AB6F-CC39-9542-9CB4-66613FD228E7}"/>
              </a:ext>
            </a:extLst>
          </p:cNvPr>
          <p:cNvSpPr txBox="1"/>
          <p:nvPr/>
        </p:nvSpPr>
        <p:spPr>
          <a:xfrm>
            <a:off x="4277832" y="2446223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6F20039-ABEA-BE47-B3A0-6B1A5F7867BE}"/>
              </a:ext>
            </a:extLst>
          </p:cNvPr>
          <p:cNvSpPr txBox="1"/>
          <p:nvPr/>
        </p:nvSpPr>
        <p:spPr>
          <a:xfrm>
            <a:off x="4263504" y="2401708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</a:t>
            </a:r>
          </a:p>
        </p:txBody>
      </p:sp>
      <p:cxnSp>
        <p:nvCxnSpPr>
          <p:cNvPr id="619" name="Straight Connector 618">
            <a:extLst>
              <a:ext uri="{FF2B5EF4-FFF2-40B4-BE49-F238E27FC236}">
                <a16:creationId xmlns:a16="http://schemas.microsoft.com/office/drawing/2014/main" id="{4405E6CA-E5DD-422F-BBC2-0D02D90B9AF8}"/>
              </a:ext>
            </a:extLst>
          </p:cNvPr>
          <p:cNvCxnSpPr>
            <a:cxnSpLocks/>
          </p:cNvCxnSpPr>
          <p:nvPr/>
        </p:nvCxnSpPr>
        <p:spPr>
          <a:xfrm>
            <a:off x="5128218" y="6704738"/>
            <a:ext cx="0" cy="26483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>
            <a:extLst>
              <a:ext uri="{FF2B5EF4-FFF2-40B4-BE49-F238E27FC236}">
                <a16:creationId xmlns:a16="http://schemas.microsoft.com/office/drawing/2014/main" id="{E3F061CF-B9C5-49C1-8ABB-4084A9282E37}"/>
              </a:ext>
            </a:extLst>
          </p:cNvPr>
          <p:cNvCxnSpPr>
            <a:cxnSpLocks/>
          </p:cNvCxnSpPr>
          <p:nvPr/>
        </p:nvCxnSpPr>
        <p:spPr>
          <a:xfrm>
            <a:off x="2789624" y="6667131"/>
            <a:ext cx="0" cy="35889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" name="Straight Connector 622">
            <a:extLst>
              <a:ext uri="{FF2B5EF4-FFF2-40B4-BE49-F238E27FC236}">
                <a16:creationId xmlns:a16="http://schemas.microsoft.com/office/drawing/2014/main" id="{7D1A76D7-946A-434B-9E20-E66593C9A965}"/>
              </a:ext>
            </a:extLst>
          </p:cNvPr>
          <p:cNvCxnSpPr>
            <a:cxnSpLocks/>
          </p:cNvCxnSpPr>
          <p:nvPr/>
        </p:nvCxnSpPr>
        <p:spPr>
          <a:xfrm flipV="1">
            <a:off x="2406132" y="7365577"/>
            <a:ext cx="200895" cy="31918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" name="Straight Connector 624">
            <a:extLst>
              <a:ext uri="{FF2B5EF4-FFF2-40B4-BE49-F238E27FC236}">
                <a16:creationId xmlns:a16="http://schemas.microsoft.com/office/drawing/2014/main" id="{3748E272-4500-4BA8-AE01-294AC988701B}"/>
              </a:ext>
            </a:extLst>
          </p:cNvPr>
          <p:cNvCxnSpPr>
            <a:cxnSpLocks/>
          </p:cNvCxnSpPr>
          <p:nvPr/>
        </p:nvCxnSpPr>
        <p:spPr>
          <a:xfrm flipV="1">
            <a:off x="1279758" y="7151061"/>
            <a:ext cx="312397" cy="8944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2" name="Straight Connector 631">
            <a:extLst>
              <a:ext uri="{FF2B5EF4-FFF2-40B4-BE49-F238E27FC236}">
                <a16:creationId xmlns:a16="http://schemas.microsoft.com/office/drawing/2014/main" id="{B6F03619-A72D-4CF0-8660-E25D5E191C26}"/>
              </a:ext>
            </a:extLst>
          </p:cNvPr>
          <p:cNvCxnSpPr>
            <a:cxnSpLocks/>
          </p:cNvCxnSpPr>
          <p:nvPr/>
        </p:nvCxnSpPr>
        <p:spPr>
          <a:xfrm flipV="1">
            <a:off x="1001525" y="6636159"/>
            <a:ext cx="330241" cy="563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8" name="Straight Connector 637">
            <a:extLst>
              <a:ext uri="{FF2B5EF4-FFF2-40B4-BE49-F238E27FC236}">
                <a16:creationId xmlns:a16="http://schemas.microsoft.com/office/drawing/2014/main" id="{7E040C18-2E53-40CA-BFAD-62C81655A485}"/>
              </a:ext>
            </a:extLst>
          </p:cNvPr>
          <p:cNvCxnSpPr>
            <a:cxnSpLocks/>
          </p:cNvCxnSpPr>
          <p:nvPr/>
        </p:nvCxnSpPr>
        <p:spPr>
          <a:xfrm flipV="1">
            <a:off x="834514" y="5482932"/>
            <a:ext cx="491225" cy="18581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>
            <a:extLst>
              <a:ext uri="{FF2B5EF4-FFF2-40B4-BE49-F238E27FC236}">
                <a16:creationId xmlns:a16="http://schemas.microsoft.com/office/drawing/2014/main" id="{81857D51-45D0-4E67-BB75-FE7B36966985}"/>
              </a:ext>
            </a:extLst>
          </p:cNvPr>
          <p:cNvCxnSpPr>
            <a:cxnSpLocks/>
          </p:cNvCxnSpPr>
          <p:nvPr/>
        </p:nvCxnSpPr>
        <p:spPr>
          <a:xfrm>
            <a:off x="1786598" y="4505859"/>
            <a:ext cx="0" cy="35889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7" name="TextBox 646">
            <a:extLst>
              <a:ext uri="{FF2B5EF4-FFF2-40B4-BE49-F238E27FC236}">
                <a16:creationId xmlns:a16="http://schemas.microsoft.com/office/drawing/2014/main" id="{2F33E58C-0999-46C2-81DE-AE38D36207FD}"/>
              </a:ext>
            </a:extLst>
          </p:cNvPr>
          <p:cNvSpPr txBox="1"/>
          <p:nvPr/>
        </p:nvSpPr>
        <p:spPr>
          <a:xfrm>
            <a:off x="3343430" y="5488972"/>
            <a:ext cx="103589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dirty="0"/>
              <a:t>Growth and Decay. </a:t>
            </a:r>
            <a:endParaRPr lang="en-US" sz="1200" b="1" dirty="0">
              <a:ea typeface="Calibri"/>
              <a:cs typeface="Calibri"/>
            </a:endParaRPr>
          </a:p>
        </p:txBody>
      </p:sp>
      <p:cxnSp>
        <p:nvCxnSpPr>
          <p:cNvPr id="652" name="Straight Connector 651">
            <a:extLst>
              <a:ext uri="{FF2B5EF4-FFF2-40B4-BE49-F238E27FC236}">
                <a16:creationId xmlns:a16="http://schemas.microsoft.com/office/drawing/2014/main" id="{F9566611-CB48-4E47-A053-355DABBF7673}"/>
              </a:ext>
            </a:extLst>
          </p:cNvPr>
          <p:cNvCxnSpPr>
            <a:cxnSpLocks/>
          </p:cNvCxnSpPr>
          <p:nvPr/>
        </p:nvCxnSpPr>
        <p:spPr>
          <a:xfrm flipV="1">
            <a:off x="4640474" y="5142138"/>
            <a:ext cx="0" cy="25012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3" name="Straight Connector 652">
            <a:extLst>
              <a:ext uri="{FF2B5EF4-FFF2-40B4-BE49-F238E27FC236}">
                <a16:creationId xmlns:a16="http://schemas.microsoft.com/office/drawing/2014/main" id="{B4B756DC-3C0D-4E23-B3CB-F7BC497B34CD}"/>
              </a:ext>
            </a:extLst>
          </p:cNvPr>
          <p:cNvCxnSpPr>
            <a:cxnSpLocks/>
          </p:cNvCxnSpPr>
          <p:nvPr/>
        </p:nvCxnSpPr>
        <p:spPr>
          <a:xfrm flipV="1">
            <a:off x="3545653" y="5073250"/>
            <a:ext cx="0" cy="41359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4" name="Straight Connector 653">
            <a:extLst>
              <a:ext uri="{FF2B5EF4-FFF2-40B4-BE49-F238E27FC236}">
                <a16:creationId xmlns:a16="http://schemas.microsoft.com/office/drawing/2014/main" id="{654912DF-DC0F-40EA-BBF4-8EA8558311B9}"/>
              </a:ext>
            </a:extLst>
          </p:cNvPr>
          <p:cNvCxnSpPr>
            <a:cxnSpLocks/>
          </p:cNvCxnSpPr>
          <p:nvPr/>
        </p:nvCxnSpPr>
        <p:spPr>
          <a:xfrm flipH="1">
            <a:off x="4049491" y="4486955"/>
            <a:ext cx="74931" cy="45646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" name="TextBox 654">
            <a:extLst>
              <a:ext uri="{FF2B5EF4-FFF2-40B4-BE49-F238E27FC236}">
                <a16:creationId xmlns:a16="http://schemas.microsoft.com/office/drawing/2014/main" id="{6FC1E7A0-0494-4938-B1B0-760EC9273BEA}"/>
              </a:ext>
            </a:extLst>
          </p:cNvPr>
          <p:cNvSpPr txBox="1"/>
          <p:nvPr/>
        </p:nvSpPr>
        <p:spPr>
          <a:xfrm>
            <a:off x="2133029" y="3486148"/>
            <a:ext cx="2551012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b="1" dirty="0"/>
              <a:t>Course Introduction</a:t>
            </a:r>
            <a:r>
              <a:rPr lang="en-US" sz="800" dirty="0"/>
              <a:t>, breakdown of course, introducing of A 'Level assessment objectives. 60% coursework, 40% Exam</a:t>
            </a:r>
          </a:p>
          <a:p>
            <a:r>
              <a:rPr lang="en-US" sz="800" dirty="0"/>
              <a:t>TERM 1 </a:t>
            </a:r>
          </a:p>
          <a:p>
            <a:r>
              <a:rPr lang="en-US" sz="800" dirty="0"/>
              <a:t>Workshop based lessons encouraging experimentation within the summer project theme and 'Growth and Decay'</a:t>
            </a:r>
            <a:endParaRPr lang="en-US" sz="800" dirty="0">
              <a:ea typeface="Calibri"/>
              <a:cs typeface="Calibri"/>
            </a:endParaRPr>
          </a:p>
          <a:p>
            <a:endParaRPr lang="en-US" sz="800" dirty="0">
              <a:ea typeface="Calibri"/>
              <a:cs typeface="Calibri"/>
            </a:endParaRPr>
          </a:p>
        </p:txBody>
      </p:sp>
      <p:sp>
        <p:nvSpPr>
          <p:cNvPr id="656" name="TextBox 655">
            <a:extLst>
              <a:ext uri="{FF2B5EF4-FFF2-40B4-BE49-F238E27FC236}">
                <a16:creationId xmlns:a16="http://schemas.microsoft.com/office/drawing/2014/main" id="{CD98C00B-DC5E-4CA6-A984-03F465713B31}"/>
              </a:ext>
            </a:extLst>
          </p:cNvPr>
          <p:cNvSpPr txBox="1"/>
          <p:nvPr/>
        </p:nvSpPr>
        <p:spPr>
          <a:xfrm>
            <a:off x="4332360" y="5453138"/>
            <a:ext cx="103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What does you ‘Growth and Decay’ mean to you?</a:t>
            </a:r>
          </a:p>
        </p:txBody>
      </p:sp>
      <p:sp>
        <p:nvSpPr>
          <p:cNvPr id="659" name="TextBox 658">
            <a:extLst>
              <a:ext uri="{FF2B5EF4-FFF2-40B4-BE49-F238E27FC236}">
                <a16:creationId xmlns:a16="http://schemas.microsoft.com/office/drawing/2014/main" id="{D4B93DD1-7FD0-4AE8-850A-0C45A763AB81}"/>
              </a:ext>
            </a:extLst>
          </p:cNvPr>
          <p:cNvSpPr txBox="1"/>
          <p:nvPr/>
        </p:nvSpPr>
        <p:spPr>
          <a:xfrm>
            <a:off x="5437292" y="5321191"/>
            <a:ext cx="12964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TERM 2</a:t>
            </a:r>
          </a:p>
          <a:p>
            <a:r>
              <a:rPr lang="en-US" sz="900" b="1" dirty="0"/>
              <a:t>Personal projects</a:t>
            </a:r>
          </a:p>
          <a:p>
            <a:r>
              <a:rPr lang="en-US" sz="900" dirty="0"/>
              <a:t>Students select a theme for the independent project</a:t>
            </a:r>
          </a:p>
        </p:txBody>
      </p:sp>
      <p:cxnSp>
        <p:nvCxnSpPr>
          <p:cNvPr id="666" name="Straight Connector 665">
            <a:extLst>
              <a:ext uri="{FF2B5EF4-FFF2-40B4-BE49-F238E27FC236}">
                <a16:creationId xmlns:a16="http://schemas.microsoft.com/office/drawing/2014/main" id="{19AED11F-99FB-48BD-8EE7-538D5AFF930F}"/>
              </a:ext>
            </a:extLst>
          </p:cNvPr>
          <p:cNvCxnSpPr>
            <a:cxnSpLocks/>
          </p:cNvCxnSpPr>
          <p:nvPr/>
        </p:nvCxnSpPr>
        <p:spPr>
          <a:xfrm flipH="1" flipV="1">
            <a:off x="8023922" y="5045529"/>
            <a:ext cx="311015" cy="36363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0" name="Straight Connector 669">
            <a:extLst>
              <a:ext uri="{FF2B5EF4-FFF2-40B4-BE49-F238E27FC236}">
                <a16:creationId xmlns:a16="http://schemas.microsoft.com/office/drawing/2014/main" id="{9637F0F5-2C07-45EA-BAFE-6D32F9DD4CDF}"/>
              </a:ext>
            </a:extLst>
          </p:cNvPr>
          <p:cNvCxnSpPr>
            <a:cxnSpLocks/>
          </p:cNvCxnSpPr>
          <p:nvPr/>
        </p:nvCxnSpPr>
        <p:spPr>
          <a:xfrm flipH="1">
            <a:off x="5841227" y="4282009"/>
            <a:ext cx="53157" cy="70039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4" name="Straight Connector 683">
            <a:extLst>
              <a:ext uri="{FF2B5EF4-FFF2-40B4-BE49-F238E27FC236}">
                <a16:creationId xmlns:a16="http://schemas.microsoft.com/office/drawing/2014/main" id="{6EC0EF18-61C3-4ABD-9EF9-F1AB317163D4}"/>
              </a:ext>
            </a:extLst>
          </p:cNvPr>
          <p:cNvCxnSpPr>
            <a:cxnSpLocks/>
          </p:cNvCxnSpPr>
          <p:nvPr/>
        </p:nvCxnSpPr>
        <p:spPr>
          <a:xfrm flipV="1">
            <a:off x="2738560" y="2844030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3" name="Rectangle 692">
            <a:extLst>
              <a:ext uri="{FF2B5EF4-FFF2-40B4-BE49-F238E27FC236}">
                <a16:creationId xmlns:a16="http://schemas.microsoft.com/office/drawing/2014/main" id="{242D1697-493D-4EEA-9BF1-C16D669A5B45}"/>
              </a:ext>
            </a:extLst>
          </p:cNvPr>
          <p:cNvSpPr/>
          <p:nvPr/>
        </p:nvSpPr>
        <p:spPr>
          <a:xfrm>
            <a:off x="1972765" y="487940"/>
            <a:ext cx="462817" cy="6293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8" name="Straight Connector 697">
            <a:extLst>
              <a:ext uri="{FF2B5EF4-FFF2-40B4-BE49-F238E27FC236}">
                <a16:creationId xmlns:a16="http://schemas.microsoft.com/office/drawing/2014/main" id="{82114DC5-2A93-4F5B-B516-78F30C55F4AC}"/>
              </a:ext>
            </a:extLst>
          </p:cNvPr>
          <p:cNvCxnSpPr>
            <a:cxnSpLocks/>
          </p:cNvCxnSpPr>
          <p:nvPr/>
        </p:nvCxnSpPr>
        <p:spPr>
          <a:xfrm flipV="1">
            <a:off x="1519337" y="2888083"/>
            <a:ext cx="475192" cy="4648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0" name="Straight Connector 699">
            <a:extLst>
              <a:ext uri="{FF2B5EF4-FFF2-40B4-BE49-F238E27FC236}">
                <a16:creationId xmlns:a16="http://schemas.microsoft.com/office/drawing/2014/main" id="{0AB0D70E-B10F-4087-95B9-B201F518328B}"/>
              </a:ext>
            </a:extLst>
          </p:cNvPr>
          <p:cNvCxnSpPr>
            <a:cxnSpLocks/>
          </p:cNvCxnSpPr>
          <p:nvPr/>
        </p:nvCxnSpPr>
        <p:spPr>
          <a:xfrm flipV="1">
            <a:off x="994335" y="2540207"/>
            <a:ext cx="358584" cy="23793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8" name="Picture 707" descr="A close up of a logo&#10;&#10;Description automatically generated">
            <a:extLst>
              <a:ext uri="{FF2B5EF4-FFF2-40B4-BE49-F238E27FC236}">
                <a16:creationId xmlns:a16="http://schemas.microsoft.com/office/drawing/2014/main" id="{1FDB4158-C97B-485A-9493-41C7BA2E0D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8"/>
          <a:stretch/>
        </p:blipFill>
        <p:spPr>
          <a:xfrm>
            <a:off x="6733785" y="273624"/>
            <a:ext cx="1284972" cy="1047535"/>
          </a:xfrm>
          <a:prstGeom prst="rect">
            <a:avLst/>
          </a:prstGeom>
        </p:spPr>
      </p:pic>
      <p:sp>
        <p:nvSpPr>
          <p:cNvPr id="298" name="Oval 297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7724442" y="7360704"/>
            <a:ext cx="1259807" cy="130907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7936349" y="753443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6219AB6F-CC39-9542-9CB4-66613FD228E7}"/>
              </a:ext>
            </a:extLst>
          </p:cNvPr>
          <p:cNvSpPr txBox="1"/>
          <p:nvPr/>
        </p:nvSpPr>
        <p:spPr>
          <a:xfrm>
            <a:off x="7935153" y="7646868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11</a:t>
            </a: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673816" y="9698218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849999" y="9904300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6219AB6F-CC39-9542-9CB4-66613FD228E7}"/>
              </a:ext>
            </a:extLst>
          </p:cNvPr>
          <p:cNvSpPr txBox="1"/>
          <p:nvPr/>
        </p:nvSpPr>
        <p:spPr>
          <a:xfrm>
            <a:off x="848803" y="10016732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10</a:t>
            </a: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748954" y="14015169"/>
            <a:ext cx="1138343" cy="122310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" name="Oval 308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871663" y="14210524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834209" y="14357026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8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2BE9DFE9-D2AE-C14C-AB63-41C6DF192559}"/>
              </a:ext>
            </a:extLst>
          </p:cNvPr>
          <p:cNvSpPr txBox="1"/>
          <p:nvPr/>
        </p:nvSpPr>
        <p:spPr>
          <a:xfrm>
            <a:off x="865781" y="14320334"/>
            <a:ext cx="84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YEAR</a:t>
            </a:r>
          </a:p>
        </p:txBody>
      </p: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4EE1B1BE-FD5F-4B20-B018-7A50F36F26B4}"/>
              </a:ext>
            </a:extLst>
          </p:cNvPr>
          <p:cNvCxnSpPr>
            <a:cxnSpLocks/>
          </p:cNvCxnSpPr>
          <p:nvPr/>
        </p:nvCxnSpPr>
        <p:spPr>
          <a:xfrm>
            <a:off x="708365" y="13989540"/>
            <a:ext cx="593542" cy="1315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7C9682E8-F1DA-49BF-BF03-BD3AED9DB63F}"/>
              </a:ext>
            </a:extLst>
          </p:cNvPr>
          <p:cNvCxnSpPr>
            <a:cxnSpLocks/>
          </p:cNvCxnSpPr>
          <p:nvPr/>
        </p:nvCxnSpPr>
        <p:spPr>
          <a:xfrm flipV="1">
            <a:off x="1158019" y="15905442"/>
            <a:ext cx="143853" cy="100058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" name="TextBox 323">
            <a:extLst>
              <a:ext uri="{FF2B5EF4-FFF2-40B4-BE49-F238E27FC236}">
                <a16:creationId xmlns:a16="http://schemas.microsoft.com/office/drawing/2014/main" id="{821DFC9A-BEFC-4970-AD42-A04D0C7F204E}"/>
              </a:ext>
            </a:extLst>
          </p:cNvPr>
          <p:cNvSpPr txBox="1"/>
          <p:nvPr/>
        </p:nvSpPr>
        <p:spPr>
          <a:xfrm>
            <a:off x="8344756" y="9637821"/>
            <a:ext cx="124585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Icons</a:t>
            </a:r>
            <a:r>
              <a:rPr lang="en-GB" sz="800" dirty="0"/>
              <a:t>: Shepard Fairy –Students make links to artist and produce own response using collage, print making and stencils </a:t>
            </a:r>
            <a:endParaRPr lang="en-US" sz="800" dirty="0"/>
          </a:p>
        </p:txBody>
      </p: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6DB874D9-09C2-4F69-9FD9-FEE3C6AD48B3}"/>
              </a:ext>
            </a:extLst>
          </p:cNvPr>
          <p:cNvCxnSpPr>
            <a:cxnSpLocks/>
          </p:cNvCxnSpPr>
          <p:nvPr/>
        </p:nvCxnSpPr>
        <p:spPr>
          <a:xfrm flipV="1">
            <a:off x="7314014" y="8707690"/>
            <a:ext cx="10684" cy="34455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B16335DF-B3E6-9C43-8DA5-AD74166C867F}"/>
              </a:ext>
            </a:extLst>
          </p:cNvPr>
          <p:cNvCxnSpPr>
            <a:cxnSpLocks/>
          </p:cNvCxnSpPr>
          <p:nvPr/>
        </p:nvCxnSpPr>
        <p:spPr>
          <a:xfrm flipH="1">
            <a:off x="8373279" y="2933489"/>
            <a:ext cx="288734" cy="11952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D71852D8-1A13-46D5-9ED9-C188B1FC9C13}"/>
              </a:ext>
            </a:extLst>
          </p:cNvPr>
          <p:cNvCxnSpPr>
            <a:cxnSpLocks/>
          </p:cNvCxnSpPr>
          <p:nvPr/>
        </p:nvCxnSpPr>
        <p:spPr>
          <a:xfrm flipH="1">
            <a:off x="5012852" y="4597884"/>
            <a:ext cx="5970" cy="42817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ctangle 36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857216" y="488361"/>
            <a:ext cx="4164042" cy="6293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6D349082-5151-478A-B7D7-CA40F33C8B63}"/>
              </a:ext>
            </a:extLst>
          </p:cNvPr>
          <p:cNvCxnSpPr>
            <a:cxnSpLocks/>
          </p:cNvCxnSpPr>
          <p:nvPr/>
        </p:nvCxnSpPr>
        <p:spPr>
          <a:xfrm>
            <a:off x="5711900" y="2302093"/>
            <a:ext cx="4789" cy="37109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 t="16328" r="22974" b="9093"/>
          <a:stretch>
            <a:fillRect/>
          </a:stretch>
        </p:blipFill>
        <p:spPr bwMode="auto">
          <a:xfrm>
            <a:off x="7911925" y="293176"/>
            <a:ext cx="1632670" cy="131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6D349082-5151-478A-B7D7-CA40F33C8B63}"/>
              </a:ext>
            </a:extLst>
          </p:cNvPr>
          <p:cNvCxnSpPr>
            <a:cxnSpLocks/>
          </p:cNvCxnSpPr>
          <p:nvPr/>
        </p:nvCxnSpPr>
        <p:spPr>
          <a:xfrm>
            <a:off x="2315185" y="350432"/>
            <a:ext cx="4789" cy="37109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6EC0EF18-61C3-4ABD-9EF9-F1AB317163D4}"/>
              </a:ext>
            </a:extLst>
          </p:cNvPr>
          <p:cNvCxnSpPr>
            <a:cxnSpLocks/>
          </p:cNvCxnSpPr>
          <p:nvPr/>
        </p:nvCxnSpPr>
        <p:spPr>
          <a:xfrm flipV="1">
            <a:off x="5683908" y="997010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24E180E0-EF2A-9645-9783-CACAE2FBF8CE}"/>
              </a:ext>
            </a:extLst>
          </p:cNvPr>
          <p:cNvCxnSpPr>
            <a:cxnSpLocks/>
          </p:cNvCxnSpPr>
          <p:nvPr/>
        </p:nvCxnSpPr>
        <p:spPr>
          <a:xfrm flipV="1">
            <a:off x="728068" y="2377180"/>
            <a:ext cx="328942" cy="81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Connector 458">
            <a:extLst>
              <a:ext uri="{FF2B5EF4-FFF2-40B4-BE49-F238E27FC236}">
                <a16:creationId xmlns:a16="http://schemas.microsoft.com/office/drawing/2014/main" id="{24E180E0-EF2A-9645-9783-CACAE2FBF8CE}"/>
              </a:ext>
            </a:extLst>
          </p:cNvPr>
          <p:cNvCxnSpPr>
            <a:cxnSpLocks/>
          </p:cNvCxnSpPr>
          <p:nvPr/>
        </p:nvCxnSpPr>
        <p:spPr>
          <a:xfrm flipV="1">
            <a:off x="545136" y="1501999"/>
            <a:ext cx="328942" cy="81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24E180E0-EF2A-9645-9783-CACAE2FBF8CE}"/>
              </a:ext>
            </a:extLst>
          </p:cNvPr>
          <p:cNvCxnSpPr>
            <a:cxnSpLocks/>
          </p:cNvCxnSpPr>
          <p:nvPr/>
        </p:nvCxnSpPr>
        <p:spPr>
          <a:xfrm>
            <a:off x="970599" y="812056"/>
            <a:ext cx="383888" cy="16676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Connector 465">
            <a:extLst>
              <a:ext uri="{FF2B5EF4-FFF2-40B4-BE49-F238E27FC236}">
                <a16:creationId xmlns:a16="http://schemas.microsoft.com/office/drawing/2014/main" id="{6EC0EF18-61C3-4ABD-9EF9-F1AB317163D4}"/>
              </a:ext>
            </a:extLst>
          </p:cNvPr>
          <p:cNvCxnSpPr>
            <a:cxnSpLocks/>
          </p:cNvCxnSpPr>
          <p:nvPr/>
        </p:nvCxnSpPr>
        <p:spPr>
          <a:xfrm flipV="1">
            <a:off x="2032661" y="834361"/>
            <a:ext cx="0" cy="3508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6D349082-5151-478A-B7D7-CA40F33C8B63}"/>
              </a:ext>
            </a:extLst>
          </p:cNvPr>
          <p:cNvCxnSpPr>
            <a:cxnSpLocks/>
          </p:cNvCxnSpPr>
          <p:nvPr/>
        </p:nvCxnSpPr>
        <p:spPr>
          <a:xfrm flipH="1">
            <a:off x="1502829" y="2054047"/>
            <a:ext cx="256976" cy="8345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Connector 470">
            <a:extLst>
              <a:ext uri="{FF2B5EF4-FFF2-40B4-BE49-F238E27FC236}">
                <a16:creationId xmlns:a16="http://schemas.microsoft.com/office/drawing/2014/main" id="{6D349082-5151-478A-B7D7-CA40F33C8B63}"/>
              </a:ext>
            </a:extLst>
          </p:cNvPr>
          <p:cNvCxnSpPr>
            <a:cxnSpLocks/>
          </p:cNvCxnSpPr>
          <p:nvPr/>
        </p:nvCxnSpPr>
        <p:spPr>
          <a:xfrm>
            <a:off x="3374235" y="2352834"/>
            <a:ext cx="4789" cy="37109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Customer Experience: Left Side and Right Side of the Brain*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07" y="14767423"/>
            <a:ext cx="605532" cy="5813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512" y="16280905"/>
            <a:ext cx="760583" cy="537929"/>
          </a:xfrm>
          <a:prstGeom prst="rect">
            <a:avLst/>
          </a:prstGeom>
        </p:spPr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2851784" y="8200434"/>
            <a:ext cx="1337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Introducing new processes  and using different materials informed by collage -  shapes, letter and numbers. </a:t>
            </a:r>
          </a:p>
          <a:p>
            <a:endParaRPr lang="en-US" sz="800" dirty="0"/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CD98C00B-DC5E-4CA6-A984-03F465713B31}"/>
              </a:ext>
            </a:extLst>
          </p:cNvPr>
          <p:cNvSpPr txBox="1"/>
          <p:nvPr/>
        </p:nvSpPr>
        <p:spPr>
          <a:xfrm>
            <a:off x="319848" y="6911223"/>
            <a:ext cx="10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External Component </a:t>
            </a:r>
            <a:r>
              <a:rPr lang="en-US" sz="800" dirty="0"/>
              <a:t>40% Exam </a:t>
            </a:r>
          </a:p>
          <a:p>
            <a:r>
              <a:rPr lang="en-US" sz="800" dirty="0"/>
              <a:t>Exam paper given out 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126912" y="5840203"/>
            <a:ext cx="1024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Observational drawings, using a variety of processes/materials 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142670" y="6487898"/>
            <a:ext cx="966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Discussion of exam paper 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6399561" y="6286082"/>
            <a:ext cx="966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7633221" y="6124362"/>
            <a:ext cx="96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Developing portfolio, building on strengths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6950803" y="7523895"/>
            <a:ext cx="966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Developing understanding of  assessment objectives </a:t>
            </a:r>
          </a:p>
        </p:txBody>
      </p: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6DB874D9-09C2-4F69-9FD9-FEE3C6AD48B3}"/>
              </a:ext>
            </a:extLst>
          </p:cNvPr>
          <p:cNvCxnSpPr>
            <a:cxnSpLocks/>
            <a:stCxn id="107" idx="2"/>
          </p:cNvCxnSpPr>
          <p:nvPr/>
        </p:nvCxnSpPr>
        <p:spPr>
          <a:xfrm>
            <a:off x="6497672" y="8842129"/>
            <a:ext cx="70242" cy="24791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TextBox 402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1064365" y="4243909"/>
            <a:ext cx="115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External Exam </a:t>
            </a:r>
            <a:r>
              <a:rPr lang="en-US" sz="800" dirty="0"/>
              <a:t>-end of course </a:t>
            </a: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2202441" y="6294976"/>
            <a:ext cx="966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December- Coursework mounted  and handed in </a:t>
            </a: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CD98C00B-DC5E-4CA6-A984-03F465713B31}"/>
              </a:ext>
            </a:extLst>
          </p:cNvPr>
          <p:cNvSpPr txBox="1"/>
          <p:nvPr/>
        </p:nvSpPr>
        <p:spPr>
          <a:xfrm>
            <a:off x="5551778" y="3865914"/>
            <a:ext cx="118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Observational drawings, using a variety of materials </a:t>
            </a:r>
          </a:p>
        </p:txBody>
      </p:sp>
      <p:sp>
        <p:nvSpPr>
          <p:cNvPr id="410" name="TextBox 409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1510450" y="7507711"/>
            <a:ext cx="96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Completion of final pieces for Course work</a:t>
            </a: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217467" y="5051986"/>
            <a:ext cx="92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Using Assessment to ensure assessment objectives are being developed and answered </a:t>
            </a:r>
          </a:p>
        </p:txBody>
      </p:sp>
      <p:pic>
        <p:nvPicPr>
          <p:cNvPr id="485" name="Picture 4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229366"/>
            <a:ext cx="759466" cy="803788"/>
          </a:xfrm>
          <a:prstGeom prst="rect">
            <a:avLst/>
          </a:prstGeom>
        </p:spPr>
      </p:pic>
      <p:sp>
        <p:nvSpPr>
          <p:cNvPr id="417" name="TextBox 416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4246098" y="8404193"/>
            <a:ext cx="966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Observational drawings, using a variety of materials </a:t>
            </a:r>
          </a:p>
        </p:txBody>
      </p:sp>
      <p:cxnSp>
        <p:nvCxnSpPr>
          <p:cNvPr id="438" name="Straight Connector 437">
            <a:extLst>
              <a:ext uri="{FF2B5EF4-FFF2-40B4-BE49-F238E27FC236}">
                <a16:creationId xmlns:a16="http://schemas.microsoft.com/office/drawing/2014/main" id="{B6F03619-A72D-4CF0-8660-E25D5E191C26}"/>
              </a:ext>
            </a:extLst>
          </p:cNvPr>
          <p:cNvCxnSpPr>
            <a:cxnSpLocks/>
          </p:cNvCxnSpPr>
          <p:nvPr/>
        </p:nvCxnSpPr>
        <p:spPr>
          <a:xfrm flipV="1">
            <a:off x="895162" y="6065320"/>
            <a:ext cx="458549" cy="6384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1" name="TextBox 440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1779689" y="5567487"/>
            <a:ext cx="1744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Discussion of final outcomes for courses work-working to students strengths  </a:t>
            </a:r>
          </a:p>
        </p:txBody>
      </p:sp>
      <p:cxnSp>
        <p:nvCxnSpPr>
          <p:cNvPr id="442" name="Straight Connector 441">
            <a:extLst>
              <a:ext uri="{FF2B5EF4-FFF2-40B4-BE49-F238E27FC236}">
                <a16:creationId xmlns:a16="http://schemas.microsoft.com/office/drawing/2014/main" id="{81857D51-45D0-4E67-BB75-FE7B36966985}"/>
              </a:ext>
            </a:extLst>
          </p:cNvPr>
          <p:cNvCxnSpPr>
            <a:cxnSpLocks/>
          </p:cNvCxnSpPr>
          <p:nvPr/>
        </p:nvCxnSpPr>
        <p:spPr>
          <a:xfrm flipH="1" flipV="1">
            <a:off x="1737033" y="5338723"/>
            <a:ext cx="192156" cy="14336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TextBox 443">
            <a:extLst>
              <a:ext uri="{FF2B5EF4-FFF2-40B4-BE49-F238E27FC236}">
                <a16:creationId xmlns:a16="http://schemas.microsoft.com/office/drawing/2014/main" id="{CD98C00B-DC5E-4CA6-A984-03F465713B31}"/>
              </a:ext>
            </a:extLst>
          </p:cNvPr>
          <p:cNvSpPr txBox="1"/>
          <p:nvPr/>
        </p:nvSpPr>
        <p:spPr>
          <a:xfrm>
            <a:off x="4489468" y="4089647"/>
            <a:ext cx="13098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/>
              <a:t>Recording  of aspects of the theme through  1</a:t>
            </a:r>
            <a:r>
              <a:rPr lang="en-US" sz="800" baseline="30000" dirty="0"/>
              <a:t>st</a:t>
            </a:r>
            <a:r>
              <a:rPr lang="en-US" sz="800" dirty="0"/>
              <a:t> hand photography</a:t>
            </a:r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7871441" y="5415490"/>
            <a:ext cx="1347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Work shops continue in the lessons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6552310" y="3446683"/>
            <a:ext cx="1424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Developing understanding of how to develop ideas, experiment with materials and review work, and to record from it.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4666019" y="1329259"/>
            <a:ext cx="1155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External Exam</a:t>
            </a:r>
          </a:p>
          <a:p>
            <a:r>
              <a:rPr lang="en-US" sz="1000" b="1" dirty="0"/>
              <a:t>April </a:t>
            </a:r>
            <a:r>
              <a:rPr lang="en-US" sz="800" dirty="0"/>
              <a:t>-end of course 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CD98C00B-DC5E-4CA6-A984-03F465713B31}"/>
              </a:ext>
            </a:extLst>
          </p:cNvPr>
          <p:cNvSpPr txBox="1"/>
          <p:nvPr/>
        </p:nvSpPr>
        <p:spPr>
          <a:xfrm>
            <a:off x="5146502" y="1698632"/>
            <a:ext cx="118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Summer work set , continuation of personal project and preparing for conclusions to personal project. </a:t>
            </a: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CD98C00B-DC5E-4CA6-A984-03F465713B31}"/>
              </a:ext>
            </a:extLst>
          </p:cNvPr>
          <p:cNvSpPr txBox="1"/>
          <p:nvPr/>
        </p:nvSpPr>
        <p:spPr>
          <a:xfrm>
            <a:off x="2531795" y="1897763"/>
            <a:ext cx="1422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Structure of essay to run alongside personal project</a:t>
            </a:r>
          </a:p>
          <a:p>
            <a:r>
              <a:rPr lang="en-US" sz="800" dirty="0"/>
              <a:t>Past examples given out  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CD98C00B-DC5E-4CA6-A984-03F465713B31}"/>
              </a:ext>
            </a:extLst>
          </p:cNvPr>
          <p:cNvSpPr txBox="1"/>
          <p:nvPr/>
        </p:nvSpPr>
        <p:spPr>
          <a:xfrm>
            <a:off x="115135" y="347632"/>
            <a:ext cx="1035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External Component</a:t>
            </a:r>
          </a:p>
          <a:p>
            <a:r>
              <a:rPr lang="en-US" sz="1000" b="1" dirty="0"/>
              <a:t>February </a:t>
            </a:r>
            <a:r>
              <a:rPr lang="en-US" sz="800" dirty="0"/>
              <a:t>40% Exam </a:t>
            </a:r>
          </a:p>
          <a:p>
            <a:r>
              <a:rPr lang="en-US" sz="800" dirty="0"/>
              <a:t>Exam paper given out </a:t>
            </a: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1847768" y="1201347"/>
            <a:ext cx="966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Discussion of exam paper </a:t>
            </a: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1217826" y="90882"/>
            <a:ext cx="1338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Observational drawings, using a variety of materials </a:t>
            </a: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3419064" y="1190669"/>
            <a:ext cx="1126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Making sure  assessment objectives are being developed and answered in preparatory work</a:t>
            </a:r>
          </a:p>
        </p:txBody>
      </p:sp>
      <p:cxnSp>
        <p:nvCxnSpPr>
          <p:cNvPr id="523" name="Straight Connector 522">
            <a:extLst>
              <a:ext uri="{FF2B5EF4-FFF2-40B4-BE49-F238E27FC236}">
                <a16:creationId xmlns:a16="http://schemas.microsoft.com/office/drawing/2014/main" id="{24E180E0-EF2A-9645-9783-CACAE2FBF8CE}"/>
              </a:ext>
            </a:extLst>
          </p:cNvPr>
          <p:cNvCxnSpPr>
            <a:cxnSpLocks/>
          </p:cNvCxnSpPr>
          <p:nvPr/>
        </p:nvCxnSpPr>
        <p:spPr>
          <a:xfrm>
            <a:off x="3585863" y="757369"/>
            <a:ext cx="4789" cy="37109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4" name="TextBox 523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3788318" y="175253"/>
            <a:ext cx="2240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Discussion of final outcomes for exam-working to students strengths  </a:t>
            </a:r>
          </a:p>
        </p:txBody>
      </p:sp>
      <p:cxnSp>
        <p:nvCxnSpPr>
          <p:cNvPr id="526" name="Straight Connector 525">
            <a:extLst>
              <a:ext uri="{FF2B5EF4-FFF2-40B4-BE49-F238E27FC236}">
                <a16:creationId xmlns:a16="http://schemas.microsoft.com/office/drawing/2014/main" id="{24E180E0-EF2A-9645-9783-CACAE2FBF8CE}"/>
              </a:ext>
            </a:extLst>
          </p:cNvPr>
          <p:cNvCxnSpPr>
            <a:cxnSpLocks/>
          </p:cNvCxnSpPr>
          <p:nvPr/>
        </p:nvCxnSpPr>
        <p:spPr>
          <a:xfrm>
            <a:off x="5231768" y="344530"/>
            <a:ext cx="4789" cy="37109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1" name="TextBox 530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8470273" y="1939415"/>
            <a:ext cx="959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How to present a portfolio of work answering the 4 assessment objectives. Presentation and mounting up. </a:t>
            </a:r>
          </a:p>
        </p:txBody>
      </p:sp>
      <p:sp>
        <p:nvSpPr>
          <p:cNvPr id="534" name="TextBox 533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125285" y="2622085"/>
            <a:ext cx="1155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How to present a portfolio of work-presentation and mounting up. </a:t>
            </a: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126034" y="1985863"/>
            <a:ext cx="802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Interview ready-portfolio </a:t>
            </a:r>
          </a:p>
        </p:txBody>
      </p:sp>
      <p:sp>
        <p:nvSpPr>
          <p:cNvPr id="537" name="TextBox 536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3382984" y="3119273"/>
            <a:ext cx="966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Summer work </a:t>
            </a:r>
          </a:p>
          <a:p>
            <a:r>
              <a:rPr lang="en-US" sz="800" dirty="0"/>
              <a:t>presented</a:t>
            </a: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2253294" y="3205335"/>
            <a:ext cx="1021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Continue to work on personal project 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657702" y="3389305"/>
            <a:ext cx="1155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Personalized feedback/checklists for coursework 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1484394" y="1525591"/>
            <a:ext cx="1254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Discussion of final outcomes for courses work-working to students strengths  </a:t>
            </a: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180770" y="1213930"/>
            <a:ext cx="802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Final pieces produced, course work  handed in and mounted </a:t>
            </a:r>
          </a:p>
        </p:txBody>
      </p:sp>
      <p:sp>
        <p:nvSpPr>
          <p:cNvPr id="546" name="TextBox 545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6619645" y="1596582"/>
            <a:ext cx="1155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Students working though assessment feedback ensuring assessment objectives are answered.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45DF7456-052C-4509-A804-9EAE505A949A}"/>
              </a:ext>
            </a:extLst>
          </p:cNvPr>
          <p:cNvSpPr txBox="1"/>
          <p:nvPr/>
        </p:nvSpPr>
        <p:spPr>
          <a:xfrm>
            <a:off x="5106919" y="3232888"/>
            <a:ext cx="111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Developing  </a:t>
            </a:r>
          </a:p>
          <a:p>
            <a:r>
              <a:rPr lang="en-US" sz="800" dirty="0"/>
              <a:t>Personal projects to ensure experimentation 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8F4F0A50-0EFF-4117-BD6E-C2B54797CB5F}"/>
              </a:ext>
            </a:extLst>
          </p:cNvPr>
          <p:cNvSpPr txBox="1"/>
          <p:nvPr/>
        </p:nvSpPr>
        <p:spPr>
          <a:xfrm>
            <a:off x="1771119" y="10301180"/>
            <a:ext cx="1556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Observational drawings/still life  of food to build upon previous knowledge. </a:t>
            </a:r>
          </a:p>
          <a:p>
            <a:r>
              <a:rPr lang="en-US" sz="800" dirty="0"/>
              <a:t>Line/tonal drawing</a:t>
            </a:r>
          </a:p>
          <a:p>
            <a:r>
              <a:rPr lang="en-US" sz="800" dirty="0"/>
              <a:t>Sections of food drawing using a varitity of materials. . </a:t>
            </a:r>
          </a:p>
        </p:txBody>
      </p: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F02B9573-B791-4845-BE18-24232D419C6D}"/>
              </a:ext>
            </a:extLst>
          </p:cNvPr>
          <p:cNvCxnSpPr>
            <a:cxnSpLocks/>
          </p:cNvCxnSpPr>
          <p:nvPr/>
        </p:nvCxnSpPr>
        <p:spPr>
          <a:xfrm flipH="1">
            <a:off x="7969529" y="11252739"/>
            <a:ext cx="382648" cy="24864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2" name="Picture 2" descr="160 Food ideas | food art, food painting, art inspiration">
            <a:extLst>
              <a:ext uri="{FF2B5EF4-FFF2-40B4-BE49-F238E27FC236}">
                <a16:creationId xmlns:a16="http://schemas.microsoft.com/office/drawing/2014/main" id="{EE1B7E42-FAAF-4170-9377-31CC71EC8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5" y="10563328"/>
            <a:ext cx="678203" cy="67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id="{4B263EBD-A735-4196-AC3F-3BAADA694F6A}"/>
              </a:ext>
            </a:extLst>
          </p:cNvPr>
          <p:cNvSpPr txBox="1"/>
          <p:nvPr/>
        </p:nvSpPr>
        <p:spPr>
          <a:xfrm>
            <a:off x="182541" y="11247836"/>
            <a:ext cx="1094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Producing own food 3D clay sculpture..  </a:t>
            </a:r>
          </a:p>
        </p:txBody>
      </p: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A18FED3C-C10F-4B6D-8D20-F1125F0E1582}"/>
              </a:ext>
            </a:extLst>
          </p:cNvPr>
          <p:cNvCxnSpPr>
            <a:cxnSpLocks/>
          </p:cNvCxnSpPr>
          <p:nvPr/>
        </p:nvCxnSpPr>
        <p:spPr>
          <a:xfrm flipV="1">
            <a:off x="1045338" y="11189506"/>
            <a:ext cx="294053" cy="893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84F9703-818A-4037-A1A3-E656E228A3EA}"/>
              </a:ext>
            </a:extLst>
          </p:cNvPr>
          <p:cNvSpPr txBox="1"/>
          <p:nvPr/>
        </p:nvSpPr>
        <p:spPr>
          <a:xfrm>
            <a:off x="3925962" y="16802464"/>
            <a:ext cx="901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Introduction to portraiture. Using measuring methods to produce own tonal portrait .</a:t>
            </a:r>
          </a:p>
        </p:txBody>
      </p:sp>
      <p:pic>
        <p:nvPicPr>
          <p:cNvPr id="1045" name="Picture 21" descr="Obama Hope Poster — Shepard Fairey ...">
            <a:extLst>
              <a:ext uri="{FF2B5EF4-FFF2-40B4-BE49-F238E27FC236}">
                <a16:creationId xmlns:a16="http://schemas.microsoft.com/office/drawing/2014/main" id="{186ADD25-7BBB-4E88-B770-6F662843A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035" y="11166534"/>
            <a:ext cx="541298" cy="81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10 things to know about Shepard Fairey ...">
            <a:extLst>
              <a:ext uri="{FF2B5EF4-FFF2-40B4-BE49-F238E27FC236}">
                <a16:creationId xmlns:a16="http://schemas.microsoft.com/office/drawing/2014/main" id="{0F021E26-FA71-4F88-B00B-E1A67FD67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340" y="10411407"/>
            <a:ext cx="961936" cy="53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F0B3C347-5E2B-4730-9570-CE51921466B2}"/>
              </a:ext>
            </a:extLst>
          </p:cNvPr>
          <p:cNvCxnSpPr>
            <a:cxnSpLocks/>
          </p:cNvCxnSpPr>
          <p:nvPr/>
        </p:nvCxnSpPr>
        <p:spPr>
          <a:xfrm>
            <a:off x="6475459" y="10981865"/>
            <a:ext cx="0" cy="49924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TextBox 264">
            <a:extLst>
              <a:ext uri="{FF2B5EF4-FFF2-40B4-BE49-F238E27FC236}">
                <a16:creationId xmlns:a16="http://schemas.microsoft.com/office/drawing/2014/main" id="{81DE7800-BB28-4607-9B90-E869A9E8B3E4}"/>
              </a:ext>
            </a:extLst>
          </p:cNvPr>
          <p:cNvSpPr txBox="1"/>
          <p:nvPr/>
        </p:nvSpPr>
        <p:spPr>
          <a:xfrm>
            <a:off x="2588710" y="11899681"/>
            <a:ext cx="93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Researching Pop art and artists relating to food </a:t>
            </a:r>
          </a:p>
        </p:txBody>
      </p:sp>
      <p:pic>
        <p:nvPicPr>
          <p:cNvPr id="1050" name="Picture 26" descr="Pin page">
            <a:extLst>
              <a:ext uri="{FF2B5EF4-FFF2-40B4-BE49-F238E27FC236}">
                <a16:creationId xmlns:a16="http://schemas.microsoft.com/office/drawing/2014/main" id="{8ADCA451-7B43-479E-9790-902E06B4F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48" y="11604551"/>
            <a:ext cx="328905" cy="4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op art comic">
            <a:extLst>
              <a:ext uri="{FF2B5EF4-FFF2-40B4-BE49-F238E27FC236}">
                <a16:creationId xmlns:a16="http://schemas.microsoft.com/office/drawing/2014/main" id="{C3BA8F4A-AFD2-49D3-AA98-90A79E2B3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98" y="11600007"/>
            <a:ext cx="327959" cy="4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829B0A-3920-4AC3-B795-518101F70095}"/>
              </a:ext>
            </a:extLst>
          </p:cNvPr>
          <p:cNvSpPr txBox="1"/>
          <p:nvPr/>
        </p:nvSpPr>
        <p:spPr>
          <a:xfrm>
            <a:off x="79826" y="8870282"/>
            <a:ext cx="1622639" cy="7932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ea typeface="Calibri"/>
                <a:cs typeface="Calibri"/>
              </a:rPr>
              <a:t>Identity</a:t>
            </a:r>
          </a:p>
          <a:p>
            <a:r>
              <a:rPr lang="en-US" sz="1000" b="1" dirty="0">
                <a:ea typeface="Calibri"/>
                <a:cs typeface="Calibri"/>
              </a:rPr>
              <a:t>September- February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3E7E8A-98DD-AE3D-DABB-7C88E2C6B0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5513" y="14925286"/>
            <a:ext cx="73315" cy="267579"/>
          </a:xfrm>
          <a:prstGeom prst="rect">
            <a:avLst/>
          </a:prstGeom>
        </p:spPr>
      </p:pic>
      <p:pic>
        <p:nvPicPr>
          <p:cNvPr id="5" name="Picture 4" descr="A art piece of paper&#10;&#10;AI-generated content may be incorrect.">
            <a:extLst>
              <a:ext uri="{FF2B5EF4-FFF2-40B4-BE49-F238E27FC236}">
                <a16:creationId xmlns:a16="http://schemas.microsoft.com/office/drawing/2014/main" id="{EA533BB4-C6D6-D19C-CE3B-2F558167B1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8405" y="14437037"/>
            <a:ext cx="836867" cy="1002924"/>
          </a:xfrm>
          <a:prstGeom prst="rect">
            <a:avLst/>
          </a:prstGeom>
        </p:spPr>
      </p:pic>
      <p:pic>
        <p:nvPicPr>
          <p:cNvPr id="13" name="Picture 12" descr="A colorful painting of various shapes&#10;&#10;AI-generated content may be incorrect.">
            <a:extLst>
              <a:ext uri="{FF2B5EF4-FFF2-40B4-BE49-F238E27FC236}">
                <a16:creationId xmlns:a16="http://schemas.microsoft.com/office/drawing/2014/main" id="{A83A8819-84BA-B7E9-9B61-AA0EE2C8D5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944540" y="14208957"/>
            <a:ext cx="1367992" cy="764657"/>
          </a:xfrm>
          <a:prstGeom prst="rect">
            <a:avLst/>
          </a:prstGeom>
        </p:spPr>
      </p:pic>
      <p:pic>
        <p:nvPicPr>
          <p:cNvPr id="14" name="Picture 1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A2472D50-0806-C265-0F21-768FB1B28D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94523" y="16229620"/>
            <a:ext cx="1096127" cy="12856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317138-B87F-1508-17A2-66EC4721DBD4}"/>
              </a:ext>
            </a:extLst>
          </p:cNvPr>
          <p:cNvSpPr txBox="1"/>
          <p:nvPr/>
        </p:nvSpPr>
        <p:spPr>
          <a:xfrm>
            <a:off x="5367265" y="15111369"/>
            <a:ext cx="11135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>
                <a:ea typeface="Calibri"/>
                <a:cs typeface="Calibri"/>
              </a:rPr>
              <a:t>Perspective</a:t>
            </a:r>
            <a:endParaRPr lang="en-US" sz="1200" b="1" dirty="0"/>
          </a:p>
        </p:txBody>
      </p:sp>
      <p:pic>
        <p:nvPicPr>
          <p:cNvPr id="21" name="Picture 20" descr="One-point perspective: How it works and ...">
            <a:extLst>
              <a:ext uri="{FF2B5EF4-FFF2-40B4-BE49-F238E27FC236}">
                <a16:creationId xmlns:a16="http://schemas.microsoft.com/office/drawing/2014/main" id="{1ABFAD8F-D65B-2C4A-4A99-24A3DB2FEF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30343" y="14559733"/>
            <a:ext cx="419065" cy="623621"/>
          </a:xfrm>
          <a:prstGeom prst="rect">
            <a:avLst/>
          </a:prstGeom>
        </p:spPr>
      </p:pic>
      <p:pic>
        <p:nvPicPr>
          <p:cNvPr id="23" name="Picture 22" descr="A drawing of a person&amp;#39;s face&#10;&#10;AI-generated content may be incorrect.">
            <a:extLst>
              <a:ext uri="{FF2B5EF4-FFF2-40B4-BE49-F238E27FC236}">
                <a16:creationId xmlns:a16="http://schemas.microsoft.com/office/drawing/2014/main" id="{FA832F8A-43AD-6796-F439-0F532B1E8E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47090" y="16868516"/>
            <a:ext cx="572576" cy="7737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EDF5B0-EF06-4598-D5B1-76072DA90D05}"/>
              </a:ext>
            </a:extLst>
          </p:cNvPr>
          <p:cNvSpPr txBox="1"/>
          <p:nvPr/>
        </p:nvSpPr>
        <p:spPr>
          <a:xfrm>
            <a:off x="4411178" y="16283357"/>
            <a:ext cx="111009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>
                <a:ea typeface="Calibri"/>
                <a:cs typeface="Calibri"/>
              </a:rPr>
              <a:t>Portraiture.</a:t>
            </a:r>
          </a:p>
          <a:p>
            <a:r>
              <a:rPr lang="en-US" sz="800" dirty="0">
                <a:ea typeface="Calibri"/>
                <a:cs typeface="Calibri"/>
              </a:rPr>
              <a:t>Exploring continuous line and </a:t>
            </a:r>
            <a:r>
              <a:rPr lang="en-US" sz="800" dirty="0" err="1">
                <a:ea typeface="Calibri"/>
                <a:cs typeface="Calibri"/>
              </a:rPr>
              <a:t>colour</a:t>
            </a:r>
            <a:endParaRPr lang="en-US" sz="800" dirty="0">
              <a:ea typeface="Calibri"/>
              <a:cs typeface="Calibri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92CB2B-6C66-17AB-7E34-1B3630ED47FE}"/>
              </a:ext>
            </a:extLst>
          </p:cNvPr>
          <p:cNvCxnSpPr>
            <a:cxnSpLocks/>
          </p:cNvCxnSpPr>
          <p:nvPr/>
        </p:nvCxnSpPr>
        <p:spPr>
          <a:xfrm>
            <a:off x="4400327" y="15282283"/>
            <a:ext cx="1" cy="41624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erson with cartoon characters on his head&#10;&#10;AI-generated content may be incorrect.">
            <a:extLst>
              <a:ext uri="{FF2B5EF4-FFF2-40B4-BE49-F238E27FC236}">
                <a16:creationId xmlns:a16="http://schemas.microsoft.com/office/drawing/2014/main" id="{FEC741C0-D3D3-9EC0-4FF4-2B4A33F095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94441" y="17011180"/>
            <a:ext cx="749337" cy="613237"/>
          </a:xfrm>
          <a:prstGeom prst="rect">
            <a:avLst/>
          </a:prstGeom>
        </p:spPr>
      </p:pic>
      <p:pic>
        <p:nvPicPr>
          <p:cNvPr id="28" name="Picture 27" descr="A drawing of a person with different colors on his face&#10;&#10;AI-generated content may be incorrect.">
            <a:extLst>
              <a:ext uri="{FF2B5EF4-FFF2-40B4-BE49-F238E27FC236}">
                <a16:creationId xmlns:a16="http://schemas.microsoft.com/office/drawing/2014/main" id="{A10D65C1-12A1-CB55-F491-ABC19B60531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52117" y="16050467"/>
            <a:ext cx="651657" cy="9628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3EB334E-296D-DB43-334C-B3CF9FCFD58D}"/>
              </a:ext>
            </a:extLst>
          </p:cNvPr>
          <p:cNvSpPr txBox="1"/>
          <p:nvPr/>
        </p:nvSpPr>
        <p:spPr>
          <a:xfrm>
            <a:off x="3633164" y="16412970"/>
            <a:ext cx="76852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ea typeface="Calibri"/>
                <a:cs typeface="Calibri"/>
              </a:rPr>
              <a:t>Jon </a:t>
            </a:r>
            <a:r>
              <a:rPr lang="en-US" sz="800" err="1">
                <a:ea typeface="Calibri"/>
                <a:cs typeface="Calibri"/>
              </a:rPr>
              <a:t>Burgerman</a:t>
            </a:r>
            <a:endParaRPr lang="en-US" sz="800" err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5B4C16-D492-17C7-A342-F60520C390D8}"/>
              </a:ext>
            </a:extLst>
          </p:cNvPr>
          <p:cNvSpPr txBox="1"/>
          <p:nvPr/>
        </p:nvSpPr>
        <p:spPr>
          <a:xfrm>
            <a:off x="2210874" y="16082195"/>
            <a:ext cx="968014" cy="286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>
                <a:ea typeface="Calibri"/>
                <a:cs typeface="Calibri"/>
              </a:rPr>
              <a:t>Insects</a:t>
            </a:r>
            <a:endParaRPr lang="en-US" sz="1200" b="1" dirty="0"/>
          </a:p>
        </p:txBody>
      </p:sp>
      <p:pic>
        <p:nvPicPr>
          <p:cNvPr id="31" name="Picture 30" descr="Upper Shirley High School - Excellent detail in this bug ...">
            <a:extLst>
              <a:ext uri="{FF2B5EF4-FFF2-40B4-BE49-F238E27FC236}">
                <a16:creationId xmlns:a16="http://schemas.microsoft.com/office/drawing/2014/main" id="{C0BC771D-5F7F-85AC-19B3-5D6F2081AB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72347" y="17009198"/>
            <a:ext cx="656831" cy="531385"/>
          </a:xfrm>
          <a:prstGeom prst="rect">
            <a:avLst/>
          </a:prstGeom>
        </p:spPr>
      </p:pic>
      <p:pic>
        <p:nvPicPr>
          <p:cNvPr id="32" name="Picture 31" descr="Paradise - Fine Art of Lucy Arnold">
            <a:extLst>
              <a:ext uri="{FF2B5EF4-FFF2-40B4-BE49-F238E27FC236}">
                <a16:creationId xmlns:a16="http://schemas.microsoft.com/office/drawing/2014/main" id="{2F452E23-C37E-E30E-9C08-889129E6A00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2316" y="16485061"/>
            <a:ext cx="812317" cy="636697"/>
          </a:xfrm>
          <a:prstGeom prst="rect">
            <a:avLst/>
          </a:prstGeom>
        </p:spPr>
      </p:pic>
      <p:pic>
        <p:nvPicPr>
          <p:cNvPr id="34" name="Picture 33" descr="A close-up of a sculpture&#10;&#10;AI-generated content may be incorrect.">
            <a:extLst>
              <a:ext uri="{FF2B5EF4-FFF2-40B4-BE49-F238E27FC236}">
                <a16:creationId xmlns:a16="http://schemas.microsoft.com/office/drawing/2014/main" id="{CEA7C9E4-9009-6E26-6D25-B3DEAAF0B8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770" y="14571641"/>
            <a:ext cx="560410" cy="852939"/>
          </a:xfrm>
          <a:prstGeom prst="rect">
            <a:avLst/>
          </a:prstGeom>
        </p:spPr>
      </p:pic>
      <p:pic>
        <p:nvPicPr>
          <p:cNvPr id="36" name="Picture 35" descr="HONEY BEE Ceramic Wall Art Tile ...">
            <a:extLst>
              <a:ext uri="{FF2B5EF4-FFF2-40B4-BE49-F238E27FC236}">
                <a16:creationId xmlns:a16="http://schemas.microsoft.com/office/drawing/2014/main" id="{D386093D-6E28-25B8-A510-9563F6D8FCD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39446" y="14932018"/>
            <a:ext cx="738071" cy="765554"/>
          </a:xfrm>
          <a:prstGeom prst="rect">
            <a:avLst/>
          </a:prstGeom>
        </p:spPr>
      </p:pic>
      <p:pic>
        <p:nvPicPr>
          <p:cNvPr id="37" name="Picture 36" descr="Image preview">
            <a:extLst>
              <a:ext uri="{FF2B5EF4-FFF2-40B4-BE49-F238E27FC236}">
                <a16:creationId xmlns:a16="http://schemas.microsoft.com/office/drawing/2014/main" id="{C78EAE1D-134B-FA5E-6A4C-B838F400F84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89833" y="16735893"/>
            <a:ext cx="590294" cy="771288"/>
          </a:xfrm>
          <a:prstGeom prst="rect">
            <a:avLst/>
          </a:prstGeom>
        </p:spPr>
      </p:pic>
      <p:pic>
        <p:nvPicPr>
          <p:cNvPr id="38" name="Picture 37" descr="Image preview">
            <a:extLst>
              <a:ext uri="{FF2B5EF4-FFF2-40B4-BE49-F238E27FC236}">
                <a16:creationId xmlns:a16="http://schemas.microsoft.com/office/drawing/2014/main" id="{3DE3D663-AD06-E2A6-AED0-86DC3CC654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6644" y="17123579"/>
            <a:ext cx="593070" cy="486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E802A-AFD7-3EC2-7B91-28F94DCDF2DB}"/>
              </a:ext>
            </a:extLst>
          </p:cNvPr>
          <p:cNvSpPr txBox="1"/>
          <p:nvPr/>
        </p:nvSpPr>
        <p:spPr>
          <a:xfrm>
            <a:off x="1236549" y="16113795"/>
            <a:ext cx="1378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Artists;</a:t>
            </a:r>
          </a:p>
          <a:p>
            <a:r>
              <a:rPr lang="en-US" sz="1000" dirty="0"/>
              <a:t>Christopher Marley</a:t>
            </a:r>
          </a:p>
          <a:p>
            <a:r>
              <a:rPr lang="en-US" sz="1000" dirty="0"/>
              <a:t>Lucy Arnold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ACEB8-B4F5-2298-2BEC-217EF7E35340}"/>
              </a:ext>
            </a:extLst>
          </p:cNvPr>
          <p:cNvSpPr txBox="1"/>
          <p:nvPr/>
        </p:nvSpPr>
        <p:spPr>
          <a:xfrm>
            <a:off x="130180" y="15501712"/>
            <a:ext cx="10276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Mark-making</a:t>
            </a:r>
          </a:p>
          <a:p>
            <a:r>
              <a:rPr lang="en-US" sz="1000" dirty="0"/>
              <a:t>Tone</a:t>
            </a:r>
          </a:p>
          <a:p>
            <a:r>
              <a:rPr lang="en-US" sz="1000" dirty="0"/>
              <a:t>Clay relief</a:t>
            </a:r>
          </a:p>
          <a:p>
            <a:r>
              <a:rPr lang="en-US" sz="1000" dirty="0"/>
              <a:t>Card relief</a:t>
            </a:r>
          </a:p>
          <a:p>
            <a:r>
              <a:rPr lang="en-US" sz="1000" dirty="0"/>
              <a:t>collage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6251B9-3274-426C-5504-9A4B00C596A0}"/>
              </a:ext>
            </a:extLst>
          </p:cNvPr>
          <p:cNvSpPr txBox="1"/>
          <p:nvPr/>
        </p:nvSpPr>
        <p:spPr>
          <a:xfrm>
            <a:off x="2041659" y="16518495"/>
            <a:ext cx="13868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Biro</a:t>
            </a:r>
          </a:p>
          <a:p>
            <a:r>
              <a:rPr lang="en-US" sz="1000" dirty="0" err="1"/>
              <a:t>Coloured</a:t>
            </a:r>
            <a:r>
              <a:rPr lang="en-US" sz="1000" dirty="0"/>
              <a:t> pencil</a:t>
            </a:r>
          </a:p>
          <a:p>
            <a:r>
              <a:rPr lang="en-US" sz="1000" dirty="0"/>
              <a:t>Oil pastel</a:t>
            </a:r>
          </a:p>
        </p:txBody>
      </p:sp>
      <p:pic>
        <p:nvPicPr>
          <p:cNvPr id="1026" name="Picture 2" descr="One Point Perspective Drawing - Outdoor ...">
            <a:extLst>
              <a:ext uri="{FF2B5EF4-FFF2-40B4-BE49-F238E27FC236}">
                <a16:creationId xmlns:a16="http://schemas.microsoft.com/office/drawing/2014/main" id="{0F39B0DC-8760-87F2-C9B0-7FC300A8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626703"/>
            <a:ext cx="856800" cy="4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56A5F0-D752-3633-35D7-078256759FCF}"/>
              </a:ext>
            </a:extLst>
          </p:cNvPr>
          <p:cNvSpPr txBox="1"/>
          <p:nvPr/>
        </p:nvSpPr>
        <p:spPr>
          <a:xfrm>
            <a:off x="-8791" y="13756460"/>
            <a:ext cx="1493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Where we Live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73A45-07E3-D4A7-42EE-1FB6732B4D3A}"/>
              </a:ext>
            </a:extLst>
          </p:cNvPr>
          <p:cNvSpPr txBox="1"/>
          <p:nvPr/>
        </p:nvSpPr>
        <p:spPr>
          <a:xfrm>
            <a:off x="2042738" y="13996118"/>
            <a:ext cx="14537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Biro mark-making</a:t>
            </a:r>
          </a:p>
          <a:p>
            <a:r>
              <a:rPr lang="en-US" sz="1000" dirty="0"/>
              <a:t>Wax resist</a:t>
            </a:r>
          </a:p>
          <a:p>
            <a:r>
              <a:rPr lang="en-US" sz="1000" dirty="0"/>
              <a:t>Collage</a:t>
            </a:r>
          </a:p>
          <a:p>
            <a:r>
              <a:rPr lang="en-US" sz="1000" dirty="0"/>
              <a:t>Tone</a:t>
            </a:r>
          </a:p>
          <a:p>
            <a:r>
              <a:rPr lang="en-US" sz="1000" dirty="0"/>
              <a:t>Clay</a:t>
            </a:r>
          </a:p>
        </p:txBody>
      </p:sp>
      <p:pic>
        <p:nvPicPr>
          <p:cNvPr id="1028" name="Picture 4" descr="Ink sketch of St Andrews church using ...">
            <a:extLst>
              <a:ext uri="{FF2B5EF4-FFF2-40B4-BE49-F238E27FC236}">
                <a16:creationId xmlns:a16="http://schemas.microsoft.com/office/drawing/2014/main" id="{614EE2B9-DFE6-2C9E-A292-DE9B76F8B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0" y="13083458"/>
            <a:ext cx="870880" cy="61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ohn Piper - Watermark Gallery">
            <a:extLst>
              <a:ext uri="{FF2B5EF4-FFF2-40B4-BE49-F238E27FC236}">
                <a16:creationId xmlns:a16="http://schemas.microsoft.com/office/drawing/2014/main" id="{91CEB947-4767-872F-A341-8BAEED0F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1" y="12405060"/>
            <a:ext cx="747043" cy="59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C1839B-0934-A027-DF14-C448C90AA8AD}"/>
              </a:ext>
            </a:extLst>
          </p:cNvPr>
          <p:cNvSpPr txBox="1"/>
          <p:nvPr/>
        </p:nvSpPr>
        <p:spPr>
          <a:xfrm>
            <a:off x="849414" y="12832675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John Piper</a:t>
            </a:r>
          </a:p>
        </p:txBody>
      </p:sp>
      <p:pic>
        <p:nvPicPr>
          <p:cNvPr id="1032" name="Picture 8" descr="I made another clay gargoyle to show as ...">
            <a:extLst>
              <a:ext uri="{FF2B5EF4-FFF2-40B4-BE49-F238E27FC236}">
                <a16:creationId xmlns:a16="http://schemas.microsoft.com/office/drawing/2014/main" id="{8301E0FD-842C-5DFB-C051-3148FAAA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46" y="12178970"/>
            <a:ext cx="663301" cy="76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E128DF-63B6-9774-328F-617A9136CC10}"/>
              </a:ext>
            </a:extLst>
          </p:cNvPr>
          <p:cNvSpPr txBox="1"/>
          <p:nvPr/>
        </p:nvSpPr>
        <p:spPr>
          <a:xfrm>
            <a:off x="1461264" y="13078723"/>
            <a:ext cx="1250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Clay gargoyles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6F7BAE-4440-63F6-AECF-86E7E3B13B34}"/>
              </a:ext>
            </a:extLst>
          </p:cNvPr>
          <p:cNvSpPr txBox="1"/>
          <p:nvPr/>
        </p:nvSpPr>
        <p:spPr>
          <a:xfrm>
            <a:off x="2156944" y="12329938"/>
            <a:ext cx="1354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Inside Outside</a:t>
            </a:r>
          </a:p>
        </p:txBody>
      </p:sp>
      <p:pic>
        <p:nvPicPr>
          <p:cNvPr id="1034" name="Picture 10" descr="Collage of mixed fruits and vegetables ...">
            <a:extLst>
              <a:ext uri="{FF2B5EF4-FFF2-40B4-BE49-F238E27FC236}">
                <a16:creationId xmlns:a16="http://schemas.microsoft.com/office/drawing/2014/main" id="{FE87EADB-7ADB-77C7-2DAA-CA2A88995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650" y="12679777"/>
            <a:ext cx="814451" cy="61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1E2778-6774-5F7C-84B1-DF52BF9D59D6}"/>
              </a:ext>
            </a:extLst>
          </p:cNvPr>
          <p:cNvSpPr txBox="1"/>
          <p:nvPr/>
        </p:nvSpPr>
        <p:spPr>
          <a:xfrm>
            <a:off x="3133554" y="14024628"/>
            <a:ext cx="1496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Direct observational drawing. Exploring a variety of media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EE12C9-28AA-C998-AF09-C93513ACF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13" y="12319311"/>
            <a:ext cx="612591" cy="86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FE1F8C18-7174-9EC4-5EA0-EA30D3A5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046" y="13989540"/>
            <a:ext cx="445933" cy="52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AA9D69E5-D5A3-4C48-28B3-EFDFB615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3539" y="12430149"/>
            <a:ext cx="639300" cy="92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7F94A76-32BF-BFB5-EA07-CD08F7816270}"/>
              </a:ext>
            </a:extLst>
          </p:cNvPr>
          <p:cNvSpPr txBox="1"/>
          <p:nvPr/>
        </p:nvSpPr>
        <p:spPr>
          <a:xfrm>
            <a:off x="4714152" y="14023741"/>
            <a:ext cx="1139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Matisse</a:t>
            </a:r>
          </a:p>
          <a:p>
            <a:r>
              <a:rPr lang="en-US" sz="1000" dirty="0"/>
              <a:t>Arcimboldo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A3EAFD-6D62-3D74-40CD-2D40D5363F13}"/>
              </a:ext>
            </a:extLst>
          </p:cNvPr>
          <p:cNvSpPr txBox="1"/>
          <p:nvPr/>
        </p:nvSpPr>
        <p:spPr>
          <a:xfrm>
            <a:off x="3748006" y="12414345"/>
            <a:ext cx="1187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Painting</a:t>
            </a:r>
          </a:p>
          <a:p>
            <a:r>
              <a:rPr lang="en-US" sz="1000" dirty="0"/>
              <a:t>Collage</a:t>
            </a:r>
          </a:p>
          <a:p>
            <a:r>
              <a:rPr lang="en-US" sz="1000" dirty="0"/>
              <a:t>Ink</a:t>
            </a:r>
          </a:p>
          <a:p>
            <a:r>
              <a:rPr lang="en-US" sz="1000" dirty="0"/>
              <a:t>Fine-liner</a:t>
            </a:r>
          </a:p>
          <a:p>
            <a:r>
              <a:rPr lang="en-US" sz="1000" dirty="0" err="1"/>
              <a:t>Coloured</a:t>
            </a:r>
            <a:r>
              <a:rPr lang="en-US" sz="1000" dirty="0"/>
              <a:t> Pencil</a:t>
            </a:r>
          </a:p>
          <a:p>
            <a:r>
              <a:rPr lang="en-US" sz="1000" dirty="0"/>
              <a:t>Cut work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B43A3B6-0131-6144-A62E-7A0A3CD896BF}"/>
              </a:ext>
            </a:extLst>
          </p:cNvPr>
          <p:cNvCxnSpPr>
            <a:cxnSpLocks/>
          </p:cNvCxnSpPr>
          <p:nvPr/>
        </p:nvCxnSpPr>
        <p:spPr>
          <a:xfrm flipH="1" flipV="1">
            <a:off x="7466837" y="13209366"/>
            <a:ext cx="10599" cy="15624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CFE8F4-324F-B044-400E-61CD11C19D9E}"/>
              </a:ext>
            </a:extLst>
          </p:cNvPr>
          <p:cNvCxnSpPr>
            <a:cxnSpLocks/>
          </p:cNvCxnSpPr>
          <p:nvPr/>
        </p:nvCxnSpPr>
        <p:spPr>
          <a:xfrm flipH="1" flipV="1">
            <a:off x="8333643" y="13636115"/>
            <a:ext cx="287052" cy="22967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870FD95-37BF-1E9E-98E3-A4778B5BDDEA}"/>
              </a:ext>
            </a:extLst>
          </p:cNvPr>
          <p:cNvSpPr txBox="1"/>
          <p:nvPr/>
        </p:nvSpPr>
        <p:spPr>
          <a:xfrm>
            <a:off x="5551778" y="14007504"/>
            <a:ext cx="191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Expressive</a:t>
            </a:r>
          </a:p>
          <a:p>
            <a:r>
              <a:rPr lang="en-US" sz="1200" b="1" dirty="0"/>
              <a:t>portraiture</a:t>
            </a: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FF17DAC0-E739-52E0-E886-7481D714A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447" y="12556831"/>
            <a:ext cx="508838" cy="76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70A5474-574B-9899-648B-80EFA4F5BD0F}"/>
              </a:ext>
            </a:extLst>
          </p:cNvPr>
          <p:cNvSpPr txBox="1"/>
          <p:nvPr/>
        </p:nvSpPr>
        <p:spPr>
          <a:xfrm>
            <a:off x="8797699" y="13637656"/>
            <a:ext cx="1029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Proportion</a:t>
            </a:r>
          </a:p>
          <a:p>
            <a:r>
              <a:rPr lang="en-US" sz="1000" dirty="0"/>
              <a:t>Tone</a:t>
            </a:r>
          </a:p>
          <a:p>
            <a:r>
              <a:rPr lang="en-US" sz="1000" dirty="0"/>
              <a:t>Shape</a:t>
            </a:r>
          </a:p>
          <a:p>
            <a:r>
              <a:rPr lang="en-US" sz="1000" dirty="0"/>
              <a:t>Photography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70C418-79B5-25A3-53A8-446DD6D19897}"/>
              </a:ext>
            </a:extLst>
          </p:cNvPr>
          <p:cNvSpPr txBox="1"/>
          <p:nvPr/>
        </p:nvSpPr>
        <p:spPr>
          <a:xfrm>
            <a:off x="6111704" y="12157606"/>
            <a:ext cx="1031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Steve McCurry</a:t>
            </a:r>
          </a:p>
          <a:p>
            <a:r>
              <a:rPr lang="en-US" sz="1000" dirty="0"/>
              <a:t>Van Gogh</a:t>
            </a:r>
          </a:p>
          <a:p>
            <a:r>
              <a:rPr lang="en-US" sz="1000" dirty="0"/>
              <a:t>Picasso</a:t>
            </a:r>
          </a:p>
        </p:txBody>
      </p:sp>
      <p:pic>
        <p:nvPicPr>
          <p:cNvPr id="52" name="Picture 51" descr="Image preview">
            <a:extLst>
              <a:ext uri="{FF2B5EF4-FFF2-40B4-BE49-F238E27FC236}">
                <a16:creationId xmlns:a16="http://schemas.microsoft.com/office/drawing/2014/main" id="{9916F082-6331-9A27-AC50-2F5A0837A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 bwMode="auto">
          <a:xfrm rot="16200000">
            <a:off x="6232497" y="12802263"/>
            <a:ext cx="675321" cy="51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Image preview">
            <a:extLst>
              <a:ext uri="{FF2B5EF4-FFF2-40B4-BE49-F238E27FC236}">
                <a16:creationId xmlns:a16="http://schemas.microsoft.com/office/drawing/2014/main" id="{5D09EE56-6ABA-8C73-FC28-53277D2B3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1" t="6631" r="8329" b="1699"/>
          <a:stretch/>
        </p:blipFill>
        <p:spPr bwMode="auto">
          <a:xfrm rot="16200000">
            <a:off x="7041952" y="12586113"/>
            <a:ext cx="629593" cy="4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C:\Users\staff-rm\Downloads\20180223_082246.jpg">
            <a:extLst>
              <a:ext uri="{FF2B5EF4-FFF2-40B4-BE49-F238E27FC236}">
                <a16:creationId xmlns:a16="http://schemas.microsoft.com/office/drawing/2014/main" id="{F9EA4D2E-5DCD-A9DC-9BCE-7427B9CA4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7" t="13601" r="11851" b="10570"/>
          <a:stretch/>
        </p:blipFill>
        <p:spPr bwMode="auto">
          <a:xfrm rot="5400000">
            <a:off x="7092340" y="14353131"/>
            <a:ext cx="864378" cy="56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449DAB-9FD6-37E5-8004-086A96605574}"/>
              </a:ext>
            </a:extLst>
          </p:cNvPr>
          <p:cNvCxnSpPr>
            <a:cxnSpLocks/>
            <a:endCxn id="52" idx="2"/>
          </p:cNvCxnSpPr>
          <p:nvPr/>
        </p:nvCxnSpPr>
        <p:spPr>
          <a:xfrm flipH="1" flipV="1">
            <a:off x="6827018" y="13059123"/>
            <a:ext cx="170372" cy="23836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95086FE-DECC-C939-114B-0DE410077387}"/>
              </a:ext>
            </a:extLst>
          </p:cNvPr>
          <p:cNvCxnSpPr>
            <a:cxnSpLocks/>
          </p:cNvCxnSpPr>
          <p:nvPr/>
        </p:nvCxnSpPr>
        <p:spPr>
          <a:xfrm>
            <a:off x="7146954" y="13824301"/>
            <a:ext cx="165875" cy="32421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F83D38F-88AA-1A33-CC75-CC9CCA8BAAFA}"/>
              </a:ext>
            </a:extLst>
          </p:cNvPr>
          <p:cNvSpPr txBox="1"/>
          <p:nvPr/>
        </p:nvSpPr>
        <p:spPr>
          <a:xfrm>
            <a:off x="8566094" y="10915407"/>
            <a:ext cx="160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Propaganda</a:t>
            </a:r>
          </a:p>
        </p:txBody>
      </p:sp>
      <p:pic>
        <p:nvPicPr>
          <p:cNvPr id="1036" name="Picture 12" descr="Cecil Touchon, fs2716 | Nuart Gallery">
            <a:extLst>
              <a:ext uri="{FF2B5EF4-FFF2-40B4-BE49-F238E27FC236}">
                <a16:creationId xmlns:a16="http://schemas.microsoft.com/office/drawing/2014/main" id="{AEFABEC0-9065-CF79-D3FB-F9CEB4A37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71" y="11688817"/>
            <a:ext cx="806514" cy="80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otest Recycled - Contemporary Art ...">
            <a:extLst>
              <a:ext uri="{FF2B5EF4-FFF2-40B4-BE49-F238E27FC236}">
                <a16:creationId xmlns:a16="http://schemas.microsoft.com/office/drawing/2014/main" id="{6D89EFF9-2C04-6BA8-AA7E-582BA2E97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482" y="9997181"/>
            <a:ext cx="675172" cy="94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E54FB98D-3429-5515-719B-4E178DDFECC8}"/>
              </a:ext>
            </a:extLst>
          </p:cNvPr>
          <p:cNvSpPr txBox="1"/>
          <p:nvPr/>
        </p:nvSpPr>
        <p:spPr>
          <a:xfrm>
            <a:off x="7322784" y="10910228"/>
            <a:ext cx="1587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Andrea Bowers</a:t>
            </a:r>
          </a:p>
        </p:txBody>
      </p:sp>
      <p:sp>
        <p:nvSpPr>
          <p:cNvPr id="77" name="Block Arc 76">
            <a:extLst>
              <a:ext uri="{FF2B5EF4-FFF2-40B4-BE49-F238E27FC236}">
                <a16:creationId xmlns:a16="http://schemas.microsoft.com/office/drawing/2014/main" id="{0C128D8E-4D4F-4D1B-F12C-8E8AF4F6F381}"/>
              </a:ext>
            </a:extLst>
          </p:cNvPr>
          <p:cNvSpPr/>
          <p:nvPr/>
        </p:nvSpPr>
        <p:spPr>
          <a:xfrm rot="5400000" flipH="1">
            <a:off x="7239889" y="7127973"/>
            <a:ext cx="2706164" cy="2138999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42" name="Picture 18" descr="Environment and Climate Change | TSSA">
            <a:extLst>
              <a:ext uri="{FF2B5EF4-FFF2-40B4-BE49-F238E27FC236}">
                <a16:creationId xmlns:a16="http://schemas.microsoft.com/office/drawing/2014/main" id="{017E0C51-0E0B-2E1A-416F-53155641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705" y="11585271"/>
            <a:ext cx="1053485" cy="59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AC32CD8E-DF2D-3C62-95D5-E80864AEF927}"/>
              </a:ext>
            </a:extLst>
          </p:cNvPr>
          <p:cNvSpPr txBox="1"/>
          <p:nvPr/>
        </p:nvSpPr>
        <p:spPr>
          <a:xfrm>
            <a:off x="6602156" y="11725497"/>
            <a:ext cx="89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Cecil </a:t>
            </a:r>
            <a:r>
              <a:rPr lang="en-US" sz="1000" dirty="0" err="1"/>
              <a:t>Touchan</a:t>
            </a:r>
            <a:endParaRPr lang="en-US" sz="1000" dirty="0"/>
          </a:p>
        </p:txBody>
      </p:sp>
      <p:pic>
        <p:nvPicPr>
          <p:cNvPr id="1044" name="Picture 20" descr="Who's Absent? Is It You? | Smithsonian Institution">
            <a:extLst>
              <a:ext uri="{FF2B5EF4-FFF2-40B4-BE49-F238E27FC236}">
                <a16:creationId xmlns:a16="http://schemas.microsoft.com/office/drawing/2014/main" id="{DA215AB0-5BEE-1D32-55EF-84B52CDC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12" y="10042769"/>
            <a:ext cx="603562" cy="84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od Glorious Food official Art">
            <a:extLst>
              <a:ext uri="{FF2B5EF4-FFF2-40B4-BE49-F238E27FC236}">
                <a16:creationId xmlns:a16="http://schemas.microsoft.com/office/drawing/2014/main" id="{EA777D39-A5A3-C995-032C-D66DE20C1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8" y="11651102"/>
            <a:ext cx="720999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C6EEEFE7-13E4-7FCD-E952-38BE997AE39B}"/>
              </a:ext>
            </a:extLst>
          </p:cNvPr>
          <p:cNvSpPr txBox="1"/>
          <p:nvPr/>
        </p:nvSpPr>
        <p:spPr>
          <a:xfrm>
            <a:off x="959653" y="11699266"/>
            <a:ext cx="940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Pop Art</a:t>
            </a:r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944C71DD-FCDA-775D-15E5-FE82D13D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" y="9329855"/>
            <a:ext cx="635210" cy="90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6" descr="A drawing of a person with her mouth open&#10;&#10;Description automatically generated">
            <a:extLst>
              <a:ext uri="{FF2B5EF4-FFF2-40B4-BE49-F238E27FC236}">
                <a16:creationId xmlns:a16="http://schemas.microsoft.com/office/drawing/2014/main" id="{C4E1790E-6FEE-4924-6EB6-6AB0D0C2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86" y="7740917"/>
            <a:ext cx="738208" cy="7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8">
            <a:extLst>
              <a:ext uri="{FF2B5EF4-FFF2-40B4-BE49-F238E27FC236}">
                <a16:creationId xmlns:a16="http://schemas.microsoft.com/office/drawing/2014/main" id="{82E1DBD7-B29D-33E3-6469-BAB17B333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44" y="9525753"/>
            <a:ext cx="423966" cy="56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A collage of various writing on a white board&#10;&#10;Description automatically generated">
            <a:extLst>
              <a:ext uri="{FF2B5EF4-FFF2-40B4-BE49-F238E27FC236}">
                <a16:creationId xmlns:a16="http://schemas.microsoft.com/office/drawing/2014/main" id="{8A3CAFC9-8524-DDE8-E31B-5EA18363D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" y="7924638"/>
            <a:ext cx="814085" cy="5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5CB43AA7-63A4-0EDB-DD79-CF998B4213F5}"/>
              </a:ext>
            </a:extLst>
          </p:cNvPr>
          <p:cNvSpPr txBox="1"/>
          <p:nvPr/>
        </p:nvSpPr>
        <p:spPr>
          <a:xfrm>
            <a:off x="6033585" y="10663914"/>
            <a:ext cx="1326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Steam-punk</a:t>
            </a:r>
          </a:p>
          <a:p>
            <a:r>
              <a:rPr lang="en-US" sz="1200" b="1" dirty="0"/>
              <a:t>Robotics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87FEEEC-2C46-9A6D-0450-A238342C1D2C}"/>
              </a:ext>
            </a:extLst>
          </p:cNvPr>
          <p:cNvGrpSpPr/>
          <p:nvPr/>
        </p:nvGrpSpPr>
        <p:grpSpPr>
          <a:xfrm>
            <a:off x="4930258" y="10711195"/>
            <a:ext cx="1073092" cy="441592"/>
            <a:chOff x="398354" y="1570240"/>
            <a:chExt cx="7282318" cy="3195098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A82CAB82-CE90-D384-93CF-40381BC17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398354" y="1570240"/>
              <a:ext cx="2342631" cy="319509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08EE47AB-9A63-7347-6559-39B5468E6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2759870" y="1570240"/>
              <a:ext cx="2396324" cy="3195098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AE9918D-A8ED-9B57-F367-E594D966F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5183841" y="1570240"/>
              <a:ext cx="2496831" cy="3195097"/>
            </a:xfrm>
            <a:prstGeom prst="rect">
              <a:avLst/>
            </a:prstGeom>
          </p:spPr>
        </p:pic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582ED44B-00B7-DB80-2D48-8922DD344FC1}"/>
              </a:ext>
            </a:extLst>
          </p:cNvPr>
          <p:cNvSpPr txBox="1"/>
          <p:nvPr/>
        </p:nvSpPr>
        <p:spPr>
          <a:xfrm>
            <a:off x="4980788" y="10484849"/>
            <a:ext cx="913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Jim Dine</a:t>
            </a:r>
          </a:p>
        </p:txBody>
      </p:sp>
      <p:pic>
        <p:nvPicPr>
          <p:cNvPr id="90" name="Picture 2">
            <a:extLst>
              <a:ext uri="{FF2B5EF4-FFF2-40B4-BE49-F238E27FC236}">
                <a16:creationId xmlns:a16="http://schemas.microsoft.com/office/drawing/2014/main" id="{A963057B-3758-5E28-A7BC-654A8B830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96" y="11443720"/>
            <a:ext cx="657502" cy="87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649F220C-769F-A53D-DB0A-B8ECB6689713}"/>
              </a:ext>
            </a:extLst>
          </p:cNvPr>
          <p:cNvGrpSpPr/>
          <p:nvPr/>
        </p:nvGrpSpPr>
        <p:grpSpPr>
          <a:xfrm>
            <a:off x="4332360" y="11886580"/>
            <a:ext cx="944463" cy="646525"/>
            <a:chOff x="457201" y="1133413"/>
            <a:chExt cx="8256837" cy="4283137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9C69423-BA20-F602-B4B7-10128E324CEC}"/>
                </a:ext>
              </a:extLst>
            </p:cNvPr>
            <p:cNvGrpSpPr/>
            <p:nvPr/>
          </p:nvGrpSpPr>
          <p:grpSpPr>
            <a:xfrm>
              <a:off x="457201" y="1133414"/>
              <a:ext cx="3773213" cy="1494172"/>
              <a:chOff x="457201" y="1133414"/>
              <a:chExt cx="4755674" cy="1989904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998A84E4-2539-C7EA-9753-F33ADC0B7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57201" y="1133414"/>
                <a:ext cx="2671012" cy="1989904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C2261796-5EDF-5390-0135-95BC33EB3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128213" y="1133414"/>
                <a:ext cx="2084662" cy="1989904"/>
              </a:xfrm>
              <a:prstGeom prst="rect">
                <a:avLst/>
              </a:prstGeom>
            </p:spPr>
          </p:pic>
        </p:grp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F4D0939F-A602-F405-EEC4-A9FCCE105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biLevel thresh="50000"/>
            </a:blip>
            <a:stretch>
              <a:fillRect/>
            </a:stretch>
          </p:blipFill>
          <p:spPr>
            <a:xfrm>
              <a:off x="4230414" y="1133413"/>
              <a:ext cx="4483624" cy="3587483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B3A17EDB-DEBC-A5D7-BAC9-D140AFB24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biLevel thresh="50000"/>
            </a:blip>
            <a:stretch>
              <a:fillRect/>
            </a:stretch>
          </p:blipFill>
          <p:spPr>
            <a:xfrm>
              <a:off x="2127428" y="2627586"/>
              <a:ext cx="2102861" cy="2788964"/>
            </a:xfrm>
            <a:prstGeom prst="rect">
              <a:avLst/>
            </a:prstGeom>
          </p:spPr>
        </p:pic>
      </p:grpSp>
      <p:pic>
        <p:nvPicPr>
          <p:cNvPr id="1056" name="Picture 32" descr="Eduardo Paolozzi - Whitechapel Gallery">
            <a:extLst>
              <a:ext uri="{FF2B5EF4-FFF2-40B4-BE49-F238E27FC236}">
                <a16:creationId xmlns:a16="http://schemas.microsoft.com/office/drawing/2014/main" id="{967568E2-4693-1196-6678-72FF3E85B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598" y="10184417"/>
            <a:ext cx="707801" cy="85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3F8140D8-6AAC-2FC7-8D1F-F0ED8D9D9882}"/>
              </a:ext>
            </a:extLst>
          </p:cNvPr>
          <p:cNvSpPr txBox="1"/>
          <p:nvPr/>
        </p:nvSpPr>
        <p:spPr>
          <a:xfrm>
            <a:off x="4966224" y="10184417"/>
            <a:ext cx="18128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Paolozzi</a:t>
            </a:r>
            <a:endParaRPr lang="en-US" sz="10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6E3E3A8-A376-081B-0CFD-093602120FFA}"/>
              </a:ext>
            </a:extLst>
          </p:cNvPr>
          <p:cNvSpPr txBox="1"/>
          <p:nvPr/>
        </p:nvSpPr>
        <p:spPr>
          <a:xfrm>
            <a:off x="5662548" y="10150475"/>
            <a:ext cx="1243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Tone      Shape</a:t>
            </a:r>
          </a:p>
          <a:p>
            <a:r>
              <a:rPr lang="en-US" sz="1000" dirty="0"/>
              <a:t>Line        texture</a:t>
            </a:r>
          </a:p>
          <a:p>
            <a:r>
              <a:rPr lang="en-US" sz="1000" dirty="0"/>
              <a:t>Printmaking</a:t>
            </a:r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D3F3FF92-4F30-7943-4F04-348486E50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87" y="7454862"/>
            <a:ext cx="1063872" cy="75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A close-up of text&#10;&#10;Description automatically generated">
            <a:extLst>
              <a:ext uri="{FF2B5EF4-FFF2-40B4-BE49-F238E27FC236}">
                <a16:creationId xmlns:a16="http://schemas.microsoft.com/office/drawing/2014/main" id="{98A7D107-FA5B-F0FA-A27D-314CB5CA3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25" y="7456138"/>
            <a:ext cx="971290" cy="67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90B966F2-BD72-7B78-21DE-7266E835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37" y="7440444"/>
            <a:ext cx="1006722" cy="70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A close-up of text&#10;&#10;Description automatically generated">
            <a:extLst>
              <a:ext uri="{FF2B5EF4-FFF2-40B4-BE49-F238E27FC236}">
                <a16:creationId xmlns:a16="http://schemas.microsoft.com/office/drawing/2014/main" id="{7FC8AE50-DA88-6CC3-5AD0-4A2E7281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565" y="7459606"/>
            <a:ext cx="940172" cy="6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74B3AF8C-D6FF-D888-4311-229712DE6408}"/>
              </a:ext>
            </a:extLst>
          </p:cNvPr>
          <p:cNvSpPr txBox="1"/>
          <p:nvPr/>
        </p:nvSpPr>
        <p:spPr>
          <a:xfrm>
            <a:off x="5687924" y="9704736"/>
            <a:ext cx="1361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Project 2</a:t>
            </a:r>
          </a:p>
          <a:p>
            <a:r>
              <a:rPr lang="en-US" sz="1000" dirty="0"/>
              <a:t>February-Dec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EBFA6F4-9977-FAD5-75DB-0D7FE6089E56}"/>
              </a:ext>
            </a:extLst>
          </p:cNvPr>
          <p:cNvSpPr txBox="1"/>
          <p:nvPr/>
        </p:nvSpPr>
        <p:spPr>
          <a:xfrm>
            <a:off x="3794555" y="6278075"/>
            <a:ext cx="1155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Discussion of final outcomes for courses work-working to students strengths 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174041B-1A0B-B34E-3313-E44024B1878F}"/>
              </a:ext>
            </a:extLst>
          </p:cNvPr>
          <p:cNvSpPr txBox="1"/>
          <p:nvPr/>
        </p:nvSpPr>
        <p:spPr>
          <a:xfrm>
            <a:off x="4550345" y="9621500"/>
            <a:ext cx="966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Observing and recording through own photographs </a:t>
            </a:r>
          </a:p>
          <a:p>
            <a:endParaRPr lang="en-US" sz="8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497FF2E-B331-CAE7-2451-06004FF3365D}"/>
              </a:ext>
            </a:extLst>
          </p:cNvPr>
          <p:cNvSpPr txBox="1"/>
          <p:nvPr/>
        </p:nvSpPr>
        <p:spPr>
          <a:xfrm>
            <a:off x="5936964" y="8380464"/>
            <a:ext cx="112141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/>
              <a:t>Research/Investigate   Artists inspired by selected theme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D1A6712-BCBA-E7FA-C282-5CB486C2F524}"/>
              </a:ext>
            </a:extLst>
          </p:cNvPr>
          <p:cNvSpPr txBox="1"/>
          <p:nvPr/>
        </p:nvSpPr>
        <p:spPr>
          <a:xfrm>
            <a:off x="6402026" y="9601177"/>
            <a:ext cx="130176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800" b="1" dirty="0">
              <a:ea typeface="Calibri"/>
              <a:cs typeface="Calibri"/>
            </a:endParaRPr>
          </a:p>
          <a:p>
            <a:r>
              <a:rPr lang="en-GB" sz="800" b="1" dirty="0">
                <a:ea typeface="Calibri"/>
                <a:cs typeface="Calibri"/>
              </a:rPr>
              <a:t>Choice of themes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44D1C32-AB1D-60CD-F97C-ED7A2354FD9B}"/>
              </a:ext>
            </a:extLst>
          </p:cNvPr>
          <p:cNvSpPr txBox="1"/>
          <p:nvPr/>
        </p:nvSpPr>
        <p:spPr>
          <a:xfrm>
            <a:off x="5007753" y="8246634"/>
            <a:ext cx="120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Discussion of final outcomes for courses work-working to students strengths  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B34B0D3-3A98-05B5-8AE7-52A2B699B44F}"/>
              </a:ext>
            </a:extLst>
          </p:cNvPr>
          <p:cNvSpPr txBox="1"/>
          <p:nvPr/>
        </p:nvSpPr>
        <p:spPr>
          <a:xfrm>
            <a:off x="6355831" y="6261025"/>
            <a:ext cx="96695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1" dirty="0"/>
              <a:t>Continuation of Project 2</a:t>
            </a:r>
          </a:p>
        </p:txBody>
      </p:sp>
      <p:pic>
        <p:nvPicPr>
          <p:cNvPr id="1066" name="Picture 42" descr="Growth and Decay by Olivia Perreault ...">
            <a:extLst>
              <a:ext uri="{FF2B5EF4-FFF2-40B4-BE49-F238E27FC236}">
                <a16:creationId xmlns:a16="http://schemas.microsoft.com/office/drawing/2014/main" id="{3172E60D-4BBB-ED4E-2208-45E2824FD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427" y="5901481"/>
            <a:ext cx="674537" cy="50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Growth and Decay | art.depot | kunstmatrix">
            <a:extLst>
              <a:ext uri="{FF2B5EF4-FFF2-40B4-BE49-F238E27FC236}">
                <a16:creationId xmlns:a16="http://schemas.microsoft.com/office/drawing/2014/main" id="{D9BFA4E3-8210-D871-4723-F0EA17A3D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65" y="5237199"/>
            <a:ext cx="672303" cy="8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33 Growth and decay artists ideas ...">
            <a:extLst>
              <a:ext uri="{FF2B5EF4-FFF2-40B4-BE49-F238E27FC236}">
                <a16:creationId xmlns:a16="http://schemas.microsoft.com/office/drawing/2014/main" id="{90C91807-893F-B500-29B5-7A4514722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636" y="6039416"/>
            <a:ext cx="616022" cy="95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F8241758-D1A1-501A-9931-39B566DB5531}"/>
              </a:ext>
            </a:extLst>
          </p:cNvPr>
          <p:cNvSpPr txBox="1"/>
          <p:nvPr/>
        </p:nvSpPr>
        <p:spPr>
          <a:xfrm>
            <a:off x="6909202" y="8509831"/>
            <a:ext cx="1230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Experimentation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9C81B50-739E-EF25-F4CB-90AB39A3A287}"/>
              </a:ext>
            </a:extLst>
          </p:cNvPr>
          <p:cNvSpPr txBox="1"/>
          <p:nvPr/>
        </p:nvSpPr>
        <p:spPr>
          <a:xfrm>
            <a:off x="7702570" y="8622126"/>
            <a:ext cx="1175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Development of ideas</a:t>
            </a:r>
          </a:p>
        </p:txBody>
      </p:sp>
      <p:pic>
        <p:nvPicPr>
          <p:cNvPr id="1072" name="Picture 48" descr="Collage | Byron's Muse">
            <a:extLst>
              <a:ext uri="{FF2B5EF4-FFF2-40B4-BE49-F238E27FC236}">
                <a16:creationId xmlns:a16="http://schemas.microsoft.com/office/drawing/2014/main" id="{CFFA4E04-D301-0DB5-90D9-8B6881CF1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886" y="5999038"/>
            <a:ext cx="510485" cy="7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Art Exam: Paintings of Decaying Fruit ...">
            <a:extLst>
              <a:ext uri="{FF2B5EF4-FFF2-40B4-BE49-F238E27FC236}">
                <a16:creationId xmlns:a16="http://schemas.microsoft.com/office/drawing/2014/main" id="{F9BC9917-8F73-201B-720A-274843BAC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954" y="7118670"/>
            <a:ext cx="705172" cy="52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Decay – Artist | Painting | Daniel Green">
            <a:extLst>
              <a:ext uri="{FF2B5EF4-FFF2-40B4-BE49-F238E27FC236}">
                <a16:creationId xmlns:a16="http://schemas.microsoft.com/office/drawing/2014/main" id="{B1765455-5035-D96E-EDDD-CEFA90127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84" y="7633591"/>
            <a:ext cx="598648" cy="6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British Artist Sarah Graham Gives ...">
            <a:extLst>
              <a:ext uri="{FF2B5EF4-FFF2-40B4-BE49-F238E27FC236}">
                <a16:creationId xmlns:a16="http://schemas.microsoft.com/office/drawing/2014/main" id="{3547D160-5F09-3416-D71A-2BA6E026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897" y="10217759"/>
            <a:ext cx="828534" cy="57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A Level Art Sketchbook, Preparation ...">
            <a:extLst>
              <a:ext uri="{FF2B5EF4-FFF2-40B4-BE49-F238E27FC236}">
                <a16:creationId xmlns:a16="http://schemas.microsoft.com/office/drawing/2014/main" id="{38FBE905-7C0D-4055-AB4F-4E621E20F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36" y="3243339"/>
            <a:ext cx="978341" cy="135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Art Sketchbook Ideas: Creative Examples ...">
            <a:extLst>
              <a:ext uri="{FF2B5EF4-FFF2-40B4-BE49-F238E27FC236}">
                <a16:creationId xmlns:a16="http://schemas.microsoft.com/office/drawing/2014/main" id="{9ACB1715-BA09-A11A-FF43-C0CC65B3C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946" y="8871285"/>
            <a:ext cx="851590" cy="59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FD7C764D796B43970D57D0F97CEF2C" ma:contentTypeVersion="13" ma:contentTypeDescription="Create a new document." ma:contentTypeScope="" ma:versionID="298e41cc09ee2c0fb4975c8e3ddb6d3c">
  <xsd:schema xmlns:xsd="http://www.w3.org/2001/XMLSchema" xmlns:xs="http://www.w3.org/2001/XMLSchema" xmlns:p="http://schemas.microsoft.com/office/2006/metadata/properties" xmlns:ns2="2e3d927c-dec5-4048-9211-cf5ad769e400" xmlns:ns3="97a0c654-520f-4318-8db3-3f114595464d" targetNamespace="http://schemas.microsoft.com/office/2006/metadata/properties" ma:root="true" ma:fieldsID="c47f109901f1ce295cc807af291068b1" ns2:_="" ns3:_="">
    <xsd:import namespace="2e3d927c-dec5-4048-9211-cf5ad769e400"/>
    <xsd:import namespace="97a0c654-520f-4318-8db3-3f114595464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3d927c-dec5-4048-9211-cf5ad769e40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8fee6d66-20c9-476c-998e-59790dc8539b}" ma:internalName="TaxCatchAll" ma:showField="CatchAllData" ma:web="2e3d927c-dec5-4048-9211-cf5ad769e4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0c654-520f-4318-8db3-3f11459546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f7aa89c-de19-4185-9b23-34de1fbfc0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e3d927c-dec5-4048-9211-cf5ad769e400">2UN44PE2SM6P-245988058-1633187</_dlc_DocId>
    <_dlc_DocIdUrl xmlns="2e3d927c-dec5-4048-9211-cf5ad769e400">
      <Url>https://johnbentleywiltsschuk.sharepoint.com/sites/TeachingResources/_layouts/15/DocIdRedir.aspx?ID=2UN44PE2SM6P-245988058-1633187</Url>
      <Description>2UN44PE2SM6P-245988058-1633187</Description>
    </_dlc_DocIdUrl>
    <TaxCatchAll xmlns="2e3d927c-dec5-4048-9211-cf5ad769e400" xsi:nil="true"/>
    <lcf76f155ced4ddcb4097134ff3c332f xmlns="97a0c654-520f-4318-8db3-3f114595464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5B1E5E-713B-4E3E-A962-A19B38723DA0}"/>
</file>

<file path=customXml/itemProps2.xml><?xml version="1.0" encoding="utf-8"?>
<ds:datastoreItem xmlns:ds="http://schemas.openxmlformats.org/officeDocument/2006/customXml" ds:itemID="{29268866-098F-47E0-AC48-1FD50EC67ADA}"/>
</file>

<file path=customXml/itemProps3.xml><?xml version="1.0" encoding="utf-8"?>
<ds:datastoreItem xmlns:ds="http://schemas.openxmlformats.org/officeDocument/2006/customXml" ds:itemID="{85987F02-BD31-488A-90D2-BEEA25405C36}"/>
</file>

<file path=customXml/itemProps4.xml><?xml version="1.0" encoding="utf-8"?>
<ds:datastoreItem xmlns:ds="http://schemas.openxmlformats.org/officeDocument/2006/customXml" ds:itemID="{012F816D-D169-4E20-8AF9-051D8D8626B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23704</TotalTime>
  <Words>707</Words>
  <Application>Microsoft Office PowerPoint</Application>
  <PresentationFormat>Custom</PresentationFormat>
  <Paragraphs>150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Hayley Ghent</cp:lastModifiedBy>
  <cp:revision>541</cp:revision>
  <cp:lastPrinted>2018-09-02T17:44:52Z</cp:lastPrinted>
  <dcterms:created xsi:type="dcterms:W3CDTF">2018-02-08T08:28:53Z</dcterms:created>
  <dcterms:modified xsi:type="dcterms:W3CDTF">2025-09-01T19:42:31Z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0x0101005DFD7C764D796B43970D57D0F97CEF2C</vt:lpwstr>
  </property>
  <property fmtid="{D5CDD505-2E9C-101B-9397-08002B2CF9AE}" pid="3" name="_dlc_DocIdItemGuid">
    <vt:lpwstr>d2c68c33-9487-485c-9de4-499c88a69111</vt:lpwstr>
  </property>
</Properties>
</file>