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5" r:id="rId2"/>
  </p:sldIdLst>
  <p:sldSz cx="9144000" cy="6858000" type="screen4x3"/>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43" autoAdjust="0"/>
    <p:restoredTop sz="94660"/>
  </p:normalViewPr>
  <p:slideViewPr>
    <p:cSldViewPr snapToGrid="0">
      <p:cViewPr varScale="1">
        <p:scale>
          <a:sx n="105" d="100"/>
          <a:sy n="105" d="100"/>
        </p:scale>
        <p:origin x="159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10" Type="http://schemas.openxmlformats.org/officeDocument/2006/relationships/customXml" Target="../customXml/item4.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72D116E-6DFE-49D3-A71D-9FEAD9C896B3}" type="datetimeFigureOut">
              <a:rPr lang="en-GB" smtClean="0"/>
              <a:t>07/07/2025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DE65DF-E965-420B-9F62-4A7AE39FB16A}" type="slidenum">
              <a:rPr lang="en-GB" smtClean="0"/>
              <a:t>‹#›</a:t>
            </a:fld>
            <a:endParaRPr lang="en-GB"/>
          </a:p>
        </p:txBody>
      </p:sp>
    </p:spTree>
    <p:extLst>
      <p:ext uri="{BB962C8B-B14F-4D97-AF65-F5344CB8AC3E}">
        <p14:creationId xmlns:p14="http://schemas.microsoft.com/office/powerpoint/2010/main" val="1073817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2D116E-6DFE-49D3-A71D-9FEAD9C896B3}" type="datetimeFigureOut">
              <a:rPr lang="en-GB" smtClean="0"/>
              <a:t>07/07/2025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DE65DF-E965-420B-9F62-4A7AE39FB16A}" type="slidenum">
              <a:rPr lang="en-GB" smtClean="0"/>
              <a:t>‹#›</a:t>
            </a:fld>
            <a:endParaRPr lang="en-GB"/>
          </a:p>
        </p:txBody>
      </p:sp>
    </p:spTree>
    <p:extLst>
      <p:ext uri="{BB962C8B-B14F-4D97-AF65-F5344CB8AC3E}">
        <p14:creationId xmlns:p14="http://schemas.microsoft.com/office/powerpoint/2010/main" val="2795378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2D116E-6DFE-49D3-A71D-9FEAD9C896B3}" type="datetimeFigureOut">
              <a:rPr lang="en-GB" smtClean="0"/>
              <a:t>07/07/2025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DE65DF-E965-420B-9F62-4A7AE39FB16A}" type="slidenum">
              <a:rPr lang="en-GB" smtClean="0"/>
              <a:t>‹#›</a:t>
            </a:fld>
            <a:endParaRPr lang="en-GB"/>
          </a:p>
        </p:txBody>
      </p:sp>
    </p:spTree>
    <p:extLst>
      <p:ext uri="{BB962C8B-B14F-4D97-AF65-F5344CB8AC3E}">
        <p14:creationId xmlns:p14="http://schemas.microsoft.com/office/powerpoint/2010/main" val="529956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2D116E-6DFE-49D3-A71D-9FEAD9C896B3}" type="datetimeFigureOut">
              <a:rPr lang="en-GB" smtClean="0"/>
              <a:t>07/07/2025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DE65DF-E965-420B-9F62-4A7AE39FB16A}" type="slidenum">
              <a:rPr lang="en-GB" smtClean="0"/>
              <a:t>‹#›</a:t>
            </a:fld>
            <a:endParaRPr lang="en-GB"/>
          </a:p>
        </p:txBody>
      </p:sp>
    </p:spTree>
    <p:extLst>
      <p:ext uri="{BB962C8B-B14F-4D97-AF65-F5344CB8AC3E}">
        <p14:creationId xmlns:p14="http://schemas.microsoft.com/office/powerpoint/2010/main" val="367095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72D116E-6DFE-49D3-A71D-9FEAD9C896B3}" type="datetimeFigureOut">
              <a:rPr lang="en-GB" smtClean="0"/>
              <a:t>07/07/2025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DE65DF-E965-420B-9F62-4A7AE39FB16A}" type="slidenum">
              <a:rPr lang="en-GB" smtClean="0"/>
              <a:t>‹#›</a:t>
            </a:fld>
            <a:endParaRPr lang="en-GB"/>
          </a:p>
        </p:txBody>
      </p:sp>
    </p:spTree>
    <p:extLst>
      <p:ext uri="{BB962C8B-B14F-4D97-AF65-F5344CB8AC3E}">
        <p14:creationId xmlns:p14="http://schemas.microsoft.com/office/powerpoint/2010/main" val="1060008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2D116E-6DFE-49D3-A71D-9FEAD9C896B3}" type="datetimeFigureOut">
              <a:rPr lang="en-GB" smtClean="0"/>
              <a:t>07/07/2025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DDE65DF-E965-420B-9F62-4A7AE39FB16A}" type="slidenum">
              <a:rPr lang="en-GB" smtClean="0"/>
              <a:t>‹#›</a:t>
            </a:fld>
            <a:endParaRPr lang="en-GB"/>
          </a:p>
        </p:txBody>
      </p:sp>
    </p:spTree>
    <p:extLst>
      <p:ext uri="{BB962C8B-B14F-4D97-AF65-F5344CB8AC3E}">
        <p14:creationId xmlns:p14="http://schemas.microsoft.com/office/powerpoint/2010/main" val="1357810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72D116E-6DFE-49D3-A71D-9FEAD9C896B3}" type="datetimeFigureOut">
              <a:rPr lang="en-GB" smtClean="0"/>
              <a:t>07/07/2025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DDE65DF-E965-420B-9F62-4A7AE39FB16A}" type="slidenum">
              <a:rPr lang="en-GB" smtClean="0"/>
              <a:t>‹#›</a:t>
            </a:fld>
            <a:endParaRPr lang="en-GB"/>
          </a:p>
        </p:txBody>
      </p:sp>
    </p:spTree>
    <p:extLst>
      <p:ext uri="{BB962C8B-B14F-4D97-AF65-F5344CB8AC3E}">
        <p14:creationId xmlns:p14="http://schemas.microsoft.com/office/powerpoint/2010/main" val="3943039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72D116E-6DFE-49D3-A71D-9FEAD9C896B3}" type="datetimeFigureOut">
              <a:rPr lang="en-GB" smtClean="0"/>
              <a:t>07/07/2025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DDE65DF-E965-420B-9F62-4A7AE39FB16A}" type="slidenum">
              <a:rPr lang="en-GB" smtClean="0"/>
              <a:t>‹#›</a:t>
            </a:fld>
            <a:endParaRPr lang="en-GB"/>
          </a:p>
        </p:txBody>
      </p:sp>
    </p:spTree>
    <p:extLst>
      <p:ext uri="{BB962C8B-B14F-4D97-AF65-F5344CB8AC3E}">
        <p14:creationId xmlns:p14="http://schemas.microsoft.com/office/powerpoint/2010/main" val="455319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2D116E-6DFE-49D3-A71D-9FEAD9C896B3}" type="datetimeFigureOut">
              <a:rPr lang="en-GB" smtClean="0"/>
              <a:t>07/07/2025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DDE65DF-E965-420B-9F62-4A7AE39FB16A}" type="slidenum">
              <a:rPr lang="en-GB" smtClean="0"/>
              <a:t>‹#›</a:t>
            </a:fld>
            <a:endParaRPr lang="en-GB"/>
          </a:p>
        </p:txBody>
      </p:sp>
    </p:spTree>
    <p:extLst>
      <p:ext uri="{BB962C8B-B14F-4D97-AF65-F5344CB8AC3E}">
        <p14:creationId xmlns:p14="http://schemas.microsoft.com/office/powerpoint/2010/main" val="712177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72D116E-6DFE-49D3-A71D-9FEAD9C896B3}" type="datetimeFigureOut">
              <a:rPr lang="en-GB" smtClean="0"/>
              <a:t>07/07/2025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DDE65DF-E965-420B-9F62-4A7AE39FB16A}" type="slidenum">
              <a:rPr lang="en-GB" smtClean="0"/>
              <a:t>‹#›</a:t>
            </a:fld>
            <a:endParaRPr lang="en-GB"/>
          </a:p>
        </p:txBody>
      </p:sp>
    </p:spTree>
    <p:extLst>
      <p:ext uri="{BB962C8B-B14F-4D97-AF65-F5344CB8AC3E}">
        <p14:creationId xmlns:p14="http://schemas.microsoft.com/office/powerpoint/2010/main" val="959699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72D116E-6DFE-49D3-A71D-9FEAD9C896B3}" type="datetimeFigureOut">
              <a:rPr lang="en-GB" smtClean="0"/>
              <a:t>07/07/2025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DDE65DF-E965-420B-9F62-4A7AE39FB16A}" type="slidenum">
              <a:rPr lang="en-GB" smtClean="0"/>
              <a:t>‹#›</a:t>
            </a:fld>
            <a:endParaRPr lang="en-GB"/>
          </a:p>
        </p:txBody>
      </p:sp>
    </p:spTree>
    <p:extLst>
      <p:ext uri="{BB962C8B-B14F-4D97-AF65-F5344CB8AC3E}">
        <p14:creationId xmlns:p14="http://schemas.microsoft.com/office/powerpoint/2010/main" val="1538955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2D116E-6DFE-49D3-A71D-9FEAD9C896B3}" type="datetimeFigureOut">
              <a:rPr lang="en-GB" smtClean="0"/>
              <a:t>07/07/2025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DE65DF-E965-420B-9F62-4A7AE39FB16A}" type="slidenum">
              <a:rPr lang="en-GB" smtClean="0"/>
              <a:t>‹#›</a:t>
            </a:fld>
            <a:endParaRPr lang="en-GB"/>
          </a:p>
        </p:txBody>
      </p:sp>
    </p:spTree>
    <p:extLst>
      <p:ext uri="{BB962C8B-B14F-4D97-AF65-F5344CB8AC3E}">
        <p14:creationId xmlns:p14="http://schemas.microsoft.com/office/powerpoint/2010/main" val="37447362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7151074" y="13703"/>
            <a:ext cx="2393991" cy="312265"/>
          </a:xfrm>
          <a:prstGeom prst="rect">
            <a:avLst/>
          </a:prstGeom>
          <a:noFill/>
        </p:spPr>
        <p:txBody>
          <a:bodyPr wrap="square" rtlCol="0">
            <a:spAutoFit/>
          </a:bodyPr>
          <a:lstStyle/>
          <a:p>
            <a:pPr algn="ctr"/>
            <a:r>
              <a:rPr lang="en-GB" sz="1429" b="1" dirty="0">
                <a:solidFill>
                  <a:schemeClr val="accent5">
                    <a:lumMod val="50000"/>
                  </a:schemeClr>
                </a:solidFill>
              </a:rPr>
              <a:t>Art / Photography</a:t>
            </a:r>
            <a:endParaRPr lang="en-GB" sz="1429" b="1" i="1" dirty="0">
              <a:solidFill>
                <a:schemeClr val="accent5">
                  <a:lumMod val="50000"/>
                </a:schemeClr>
              </a:solidFill>
            </a:endParaRPr>
          </a:p>
        </p:txBody>
      </p:sp>
      <p:graphicFrame>
        <p:nvGraphicFramePr>
          <p:cNvPr id="23" name="Table 22"/>
          <p:cNvGraphicFramePr>
            <a:graphicFrameLocks noGrp="1"/>
          </p:cNvGraphicFramePr>
          <p:nvPr>
            <p:extLst>
              <p:ext uri="{D42A27DB-BD31-4B8C-83A1-F6EECF244321}">
                <p14:modId xmlns:p14="http://schemas.microsoft.com/office/powerpoint/2010/main" val="3910438463"/>
              </p:ext>
            </p:extLst>
          </p:nvPr>
        </p:nvGraphicFramePr>
        <p:xfrm>
          <a:off x="0" y="402160"/>
          <a:ext cx="9144000" cy="6548250"/>
        </p:xfrm>
        <a:graphic>
          <a:graphicData uri="http://schemas.openxmlformats.org/drawingml/2006/table">
            <a:tbl>
              <a:tblPr firstRow="1" bandRow="1">
                <a:tableStyleId>{5C22544A-7EE6-4342-B048-85BDC9FD1C3A}</a:tableStyleId>
              </a:tblPr>
              <a:tblGrid>
                <a:gridCol w="210132">
                  <a:extLst>
                    <a:ext uri="{9D8B030D-6E8A-4147-A177-3AD203B41FA5}">
                      <a16:colId xmlns:a16="http://schemas.microsoft.com/office/drawing/2014/main" val="187225555"/>
                    </a:ext>
                  </a:extLst>
                </a:gridCol>
                <a:gridCol w="296748">
                  <a:extLst>
                    <a:ext uri="{9D8B030D-6E8A-4147-A177-3AD203B41FA5}">
                      <a16:colId xmlns:a16="http://schemas.microsoft.com/office/drawing/2014/main" val="3513608126"/>
                    </a:ext>
                  </a:extLst>
                </a:gridCol>
                <a:gridCol w="1065445">
                  <a:extLst>
                    <a:ext uri="{9D8B030D-6E8A-4147-A177-3AD203B41FA5}">
                      <a16:colId xmlns:a16="http://schemas.microsoft.com/office/drawing/2014/main" val="1230827871"/>
                    </a:ext>
                  </a:extLst>
                </a:gridCol>
                <a:gridCol w="1121250">
                  <a:extLst>
                    <a:ext uri="{9D8B030D-6E8A-4147-A177-3AD203B41FA5}">
                      <a16:colId xmlns:a16="http://schemas.microsoft.com/office/drawing/2014/main" val="420664732"/>
                    </a:ext>
                  </a:extLst>
                </a:gridCol>
                <a:gridCol w="1220078">
                  <a:extLst>
                    <a:ext uri="{9D8B030D-6E8A-4147-A177-3AD203B41FA5}">
                      <a16:colId xmlns:a16="http://schemas.microsoft.com/office/drawing/2014/main" val="1773885420"/>
                    </a:ext>
                  </a:extLst>
                </a:gridCol>
                <a:gridCol w="1487687">
                  <a:extLst>
                    <a:ext uri="{9D8B030D-6E8A-4147-A177-3AD203B41FA5}">
                      <a16:colId xmlns:a16="http://schemas.microsoft.com/office/drawing/2014/main" val="1605334825"/>
                    </a:ext>
                  </a:extLst>
                </a:gridCol>
                <a:gridCol w="1066572">
                  <a:extLst>
                    <a:ext uri="{9D8B030D-6E8A-4147-A177-3AD203B41FA5}">
                      <a16:colId xmlns:a16="http://schemas.microsoft.com/office/drawing/2014/main" val="858765603"/>
                    </a:ext>
                  </a:extLst>
                </a:gridCol>
                <a:gridCol w="1389002">
                  <a:extLst>
                    <a:ext uri="{9D8B030D-6E8A-4147-A177-3AD203B41FA5}">
                      <a16:colId xmlns:a16="http://schemas.microsoft.com/office/drawing/2014/main" val="2375610906"/>
                    </a:ext>
                  </a:extLst>
                </a:gridCol>
                <a:gridCol w="1287086">
                  <a:extLst>
                    <a:ext uri="{9D8B030D-6E8A-4147-A177-3AD203B41FA5}">
                      <a16:colId xmlns:a16="http://schemas.microsoft.com/office/drawing/2014/main" val="235580449"/>
                    </a:ext>
                  </a:extLst>
                </a:gridCol>
              </a:tblGrid>
              <a:tr h="444120">
                <a:tc>
                  <a:txBody>
                    <a:bodyPr/>
                    <a:lstStyle/>
                    <a:p>
                      <a:pPr algn="ctr"/>
                      <a:r>
                        <a:rPr lang="en-GB" sz="1000" b="1" dirty="0">
                          <a:solidFill>
                            <a:srgbClr val="002060"/>
                          </a:solidFill>
                        </a:rPr>
                        <a:t>Intent</a:t>
                      </a:r>
                    </a:p>
                  </a:txBody>
                  <a:tcPr vert="vert270" anchor="ctr">
                    <a:solidFill>
                      <a:schemeClr val="accent5">
                        <a:lumMod val="20000"/>
                        <a:lumOff val="80000"/>
                      </a:schemeClr>
                    </a:solidFill>
                  </a:tcPr>
                </a:tc>
                <a:tc gridSpan="8">
                  <a:txBody>
                    <a:bodyPr/>
                    <a:lstStyle/>
                    <a:p>
                      <a:pPr algn="ctr"/>
                      <a:r>
                        <a:rPr lang="en-GB" sz="700" b="1" kern="1200" dirty="0">
                          <a:solidFill>
                            <a:schemeClr val="tx1"/>
                          </a:solidFill>
                          <a:effectLst/>
                          <a:latin typeface="+mn-lt"/>
                          <a:ea typeface="+mn-ea"/>
                          <a:cs typeface="+mn-cs"/>
                        </a:rPr>
                        <a:t>The Creative Arts department focus on developing the KGA values of confidence, creativity, courage, conscientiousness and consideration of others.</a:t>
                      </a:r>
                    </a:p>
                    <a:p>
                      <a:pPr algn="ctr"/>
                      <a:r>
                        <a:rPr lang="en-GB" sz="700" b="1" kern="1200" dirty="0">
                          <a:solidFill>
                            <a:schemeClr val="tx1"/>
                          </a:solidFill>
                          <a:effectLst/>
                          <a:latin typeface="+mn-lt"/>
                          <a:ea typeface="+mn-ea"/>
                          <a:cs typeface="+mn-cs"/>
                        </a:rPr>
                        <a:t>Our curriculum, both in the classroom and out, enables learners to reflect on the world around them and how they fit into it by expanding their cultural capital. Learners will learn about different types of people, cultures and art forms to develop their understanding of the human condition as in turn they develop their own identity. </a:t>
                      </a:r>
                      <a:r>
                        <a:rPr lang="en-GB" sz="700" b="1" kern="1200" dirty="0" err="1">
                          <a:solidFill>
                            <a:schemeClr val="tx1"/>
                          </a:solidFill>
                          <a:effectLst/>
                          <a:latin typeface="+mn-lt"/>
                          <a:ea typeface="+mn-ea"/>
                          <a:cs typeface="+mn-cs"/>
                        </a:rPr>
                        <a:t>KGArts</a:t>
                      </a:r>
                      <a:r>
                        <a:rPr lang="en-GB" sz="700" b="1" kern="1200" dirty="0">
                          <a:solidFill>
                            <a:schemeClr val="tx1"/>
                          </a:solidFill>
                          <a:effectLst/>
                          <a:latin typeface="+mn-lt"/>
                          <a:ea typeface="+mn-ea"/>
                          <a:cs typeface="+mn-cs"/>
                        </a:rPr>
                        <a:t> provides learners with the tools to express themselves in a variety of ways and be able to use these to communicate effectively. </a:t>
                      </a:r>
                    </a:p>
                  </a:txBody>
                  <a:tcPr>
                    <a:solidFill>
                      <a:schemeClr val="bg1"/>
                    </a:solidFill>
                  </a:tcPr>
                </a:tc>
                <a:tc hMerge="1">
                  <a:txBody>
                    <a:bodyPr/>
                    <a:lstStyle/>
                    <a:p>
                      <a:pPr algn="ctr"/>
                      <a:endParaRPr lang="en-GB" sz="900" b="0" dirty="0">
                        <a:solidFill>
                          <a:srgbClr val="002060"/>
                        </a:solidFill>
                      </a:endParaRPr>
                    </a:p>
                  </a:txBody>
                  <a:tcPr anchor="ctr">
                    <a:lnB w="12700" cap="flat" cmpd="sng" algn="ctr">
                      <a:solidFill>
                        <a:srgbClr val="002060"/>
                      </a:solidFill>
                      <a:prstDash val="solid"/>
                      <a:round/>
                      <a:headEnd type="none" w="med" len="med"/>
                      <a:tailEnd type="none" w="med" len="med"/>
                    </a:lnB>
                    <a:solidFill>
                      <a:schemeClr val="accent5">
                        <a:lumMod val="40000"/>
                        <a:lumOff val="60000"/>
                      </a:schemeClr>
                    </a:solidFill>
                  </a:tcPr>
                </a:tc>
                <a:tc hMerge="1">
                  <a:txBody>
                    <a:bodyPr/>
                    <a:lstStyle/>
                    <a:p>
                      <a:endParaRPr lang="en-GB"/>
                    </a:p>
                  </a:txBody>
                  <a:tcPr/>
                </a:tc>
                <a:tc hMerge="1">
                  <a:txBody>
                    <a:bodyPr/>
                    <a:lstStyle/>
                    <a:p>
                      <a:endParaRPr lang="en-GB"/>
                    </a:p>
                  </a:txBody>
                  <a:tcPr/>
                </a:tc>
                <a:tc hMerge="1">
                  <a:txBody>
                    <a:bodyPr/>
                    <a:lstStyle/>
                    <a:p>
                      <a:pPr algn="ctr"/>
                      <a:endParaRPr lang="en-GB" sz="900" b="0" dirty="0">
                        <a:solidFill>
                          <a:srgbClr val="002060"/>
                        </a:solidFill>
                      </a:endParaRPr>
                    </a:p>
                  </a:txBody>
                  <a:tcPr anchor="ctr">
                    <a:lnL w="12700" cap="flat" cmpd="sng" algn="ctr">
                      <a:solidFill>
                        <a:srgbClr val="002060"/>
                      </a:solidFill>
                      <a:prstDash val="solid"/>
                      <a:round/>
                      <a:headEnd type="none" w="med" len="med"/>
                      <a:tailEnd type="none" w="med" len="med"/>
                    </a:lnL>
                    <a:lnB w="12700" cap="flat" cmpd="sng" algn="ctr">
                      <a:solidFill>
                        <a:srgbClr val="002060"/>
                      </a:solidFill>
                      <a:prstDash val="solid"/>
                      <a:round/>
                      <a:headEnd type="none" w="med" len="med"/>
                      <a:tailEnd type="none" w="med" len="med"/>
                    </a:lnB>
                    <a:solidFill>
                      <a:schemeClr val="accent5">
                        <a:lumMod val="40000"/>
                        <a:lumOff val="60000"/>
                      </a:schemeClr>
                    </a:solidFill>
                  </a:tcPr>
                </a:tc>
                <a:tc hMerge="1">
                  <a:txBody>
                    <a:bodyPr/>
                    <a:lstStyle/>
                    <a:p>
                      <a:endParaRPr lang="en-GB"/>
                    </a:p>
                  </a:txBody>
                  <a:tcPr/>
                </a:tc>
                <a:tc hMerge="1">
                  <a:txBody>
                    <a:bodyPr/>
                    <a:lstStyle/>
                    <a:p>
                      <a:pPr algn="ctr"/>
                      <a:endParaRPr lang="en-GB" sz="900" b="0" dirty="0">
                        <a:solidFill>
                          <a:srgbClr val="002060"/>
                        </a:solidFill>
                      </a:endParaRPr>
                    </a:p>
                  </a:txBody>
                  <a:tcPr anchor="ctr">
                    <a:lnL w="12700" cap="flat" cmpd="sng" algn="ctr">
                      <a:solidFill>
                        <a:srgbClr val="002060"/>
                      </a:solidFill>
                      <a:prstDash val="solid"/>
                      <a:round/>
                      <a:headEnd type="none" w="med" len="med"/>
                      <a:tailEnd type="none" w="med" len="med"/>
                    </a:lnL>
                    <a:lnB w="12700" cap="flat" cmpd="sng" algn="ctr">
                      <a:solidFill>
                        <a:srgbClr val="002060"/>
                      </a:solidFill>
                      <a:prstDash val="solid"/>
                      <a:round/>
                      <a:headEnd type="none" w="med" len="med"/>
                      <a:tailEnd type="none" w="med" len="med"/>
                    </a:lnB>
                    <a:solidFill>
                      <a:schemeClr val="accent5">
                        <a:lumMod val="40000"/>
                        <a:lumOff val="60000"/>
                      </a:schemeClr>
                    </a:solidFill>
                  </a:tcPr>
                </a:tc>
                <a:tc hMerge="1">
                  <a:txBody>
                    <a:bodyPr/>
                    <a:lstStyle/>
                    <a:p>
                      <a:endParaRPr lang="en-GB"/>
                    </a:p>
                  </a:txBody>
                  <a:tcPr/>
                </a:tc>
                <a:extLst>
                  <a:ext uri="{0D108BD9-81ED-4DB2-BD59-A6C34878D82A}">
                    <a16:rowId xmlns:a16="http://schemas.microsoft.com/office/drawing/2014/main" val="522479781"/>
                  </a:ext>
                </a:extLst>
              </a:tr>
              <a:tr h="230596">
                <a:tc rowSpan="5">
                  <a:txBody>
                    <a:bodyPr/>
                    <a:lstStyle/>
                    <a:p>
                      <a:pPr algn="ctr"/>
                      <a:r>
                        <a:rPr lang="en-GB" sz="1000" b="1" dirty="0">
                          <a:solidFill>
                            <a:srgbClr val="002060"/>
                          </a:solidFill>
                        </a:rPr>
                        <a:t>Implementation</a:t>
                      </a:r>
                    </a:p>
                  </a:txBody>
                  <a:tcPr vert="vert270" anchor="ctr">
                    <a:lnB w="38100" cap="flat" cmpd="sng" algn="ctr">
                      <a:solidFill>
                        <a:schemeClr val="bg1"/>
                      </a:solidFill>
                      <a:prstDash val="solid"/>
                      <a:round/>
                      <a:headEnd type="none" w="med" len="med"/>
                      <a:tailEnd type="none" w="med" len="med"/>
                    </a:lnB>
                    <a:solidFill>
                      <a:schemeClr val="accent5">
                        <a:lumMod val="40000"/>
                        <a:lumOff val="60000"/>
                      </a:schemeClr>
                    </a:solidFill>
                  </a:tcPr>
                </a:tc>
                <a:tc>
                  <a:txBody>
                    <a:bodyPr/>
                    <a:lstStyle/>
                    <a:p>
                      <a:endParaRPr lang="en-GB" sz="900" b="0" dirty="0">
                        <a:solidFill>
                          <a:srgbClr val="002060"/>
                        </a:solidFill>
                      </a:endParaRPr>
                    </a:p>
                  </a:txBody>
                  <a:tcPr>
                    <a:solidFill>
                      <a:schemeClr val="bg1"/>
                    </a:solidFill>
                  </a:tcPr>
                </a:tc>
                <a:tc>
                  <a:txBody>
                    <a:bodyPr/>
                    <a:lstStyle/>
                    <a:p>
                      <a:pPr algn="ctr"/>
                      <a:r>
                        <a:rPr lang="en-GB" sz="800" b="0" dirty="0">
                          <a:solidFill>
                            <a:srgbClr val="002060"/>
                          </a:solidFill>
                        </a:rPr>
                        <a:t>Year 7 </a:t>
                      </a:r>
                    </a:p>
                  </a:txBody>
                  <a:tcPr anchor="ct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40000"/>
                        <a:lumOff val="60000"/>
                      </a:schemeClr>
                    </a:solidFill>
                  </a:tcPr>
                </a:tc>
                <a:tc>
                  <a:txBody>
                    <a:bodyPr/>
                    <a:lstStyle/>
                    <a:p>
                      <a:pPr algn="ctr"/>
                      <a:r>
                        <a:rPr lang="en-GB" sz="800" b="0" dirty="0">
                          <a:solidFill>
                            <a:srgbClr val="002060"/>
                          </a:solidFill>
                        </a:rPr>
                        <a:t>Yea</a:t>
                      </a:r>
                      <a:r>
                        <a:rPr lang="en-GB" sz="800" b="0" baseline="0" dirty="0">
                          <a:solidFill>
                            <a:srgbClr val="002060"/>
                          </a:solidFill>
                        </a:rPr>
                        <a:t>r 8</a:t>
                      </a:r>
                      <a:endParaRPr lang="en-GB" sz="800" b="0" dirty="0">
                        <a:solidFill>
                          <a:srgbClr val="002060"/>
                        </a:solidFill>
                      </a:endParaRPr>
                    </a:p>
                  </a:txBody>
                  <a:tcPr anchor="ct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40000"/>
                        <a:lumOff val="60000"/>
                      </a:schemeClr>
                    </a:solidFill>
                  </a:tcPr>
                </a:tc>
                <a:tc>
                  <a:txBody>
                    <a:bodyPr/>
                    <a:lstStyle/>
                    <a:p>
                      <a:pPr algn="ctr"/>
                      <a:r>
                        <a:rPr lang="en-GB" sz="800" b="0" dirty="0">
                          <a:solidFill>
                            <a:srgbClr val="002060"/>
                          </a:solidFill>
                        </a:rPr>
                        <a:t>Year 9</a:t>
                      </a:r>
                    </a:p>
                  </a:txBody>
                  <a:tcPr anchor="ctr">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40000"/>
                        <a:lumOff val="60000"/>
                      </a:schemeClr>
                    </a:solidFill>
                  </a:tcPr>
                </a:tc>
                <a:tc>
                  <a:txBody>
                    <a:bodyPr/>
                    <a:lstStyle/>
                    <a:p>
                      <a:pPr algn="ctr"/>
                      <a:r>
                        <a:rPr lang="en-GB" sz="800" b="0" dirty="0">
                          <a:solidFill>
                            <a:srgbClr val="002060"/>
                          </a:solidFill>
                        </a:rPr>
                        <a:t>Year 10</a:t>
                      </a:r>
                    </a:p>
                  </a:txBody>
                  <a:tcPr anchor="ct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40000"/>
                        <a:lumOff val="60000"/>
                      </a:schemeClr>
                    </a:solidFill>
                  </a:tcPr>
                </a:tc>
                <a:tc>
                  <a:txBody>
                    <a:bodyPr/>
                    <a:lstStyle/>
                    <a:p>
                      <a:pPr algn="ctr"/>
                      <a:r>
                        <a:rPr lang="en-GB" sz="800" b="0" dirty="0">
                          <a:solidFill>
                            <a:srgbClr val="002060"/>
                          </a:solidFill>
                        </a:rPr>
                        <a:t>Year 11</a:t>
                      </a:r>
                    </a:p>
                  </a:txBody>
                  <a:tcPr anchor="ctr">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40000"/>
                        <a:lumOff val="60000"/>
                      </a:schemeClr>
                    </a:solidFill>
                  </a:tcPr>
                </a:tc>
                <a:tc>
                  <a:txBody>
                    <a:bodyPr/>
                    <a:lstStyle/>
                    <a:p>
                      <a:pPr algn="ctr"/>
                      <a:r>
                        <a:rPr lang="en-GB" sz="800" b="0" dirty="0">
                          <a:solidFill>
                            <a:srgbClr val="002060"/>
                          </a:solidFill>
                        </a:rPr>
                        <a:t>Year 12</a:t>
                      </a:r>
                    </a:p>
                  </a:txBody>
                  <a:tcPr anchor="ct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40000"/>
                        <a:lumOff val="60000"/>
                      </a:schemeClr>
                    </a:solidFill>
                  </a:tcPr>
                </a:tc>
                <a:tc>
                  <a:txBody>
                    <a:bodyPr/>
                    <a:lstStyle/>
                    <a:p>
                      <a:pPr algn="ctr"/>
                      <a:r>
                        <a:rPr lang="en-GB" sz="800" b="0" dirty="0">
                          <a:solidFill>
                            <a:srgbClr val="002060"/>
                          </a:solidFill>
                        </a:rPr>
                        <a:t>Year 13</a:t>
                      </a:r>
                    </a:p>
                  </a:txBody>
                  <a:tcPr anchor="ct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079609503"/>
                  </a:ext>
                </a:extLst>
              </a:tr>
              <a:tr h="2290583">
                <a:tc vMerge="1">
                  <a:txBody>
                    <a:bodyPr/>
                    <a:lstStyle/>
                    <a:p>
                      <a:pPr algn="ctr"/>
                      <a:endParaRPr lang="en-GB" sz="600" dirty="0">
                        <a:solidFill>
                          <a:srgbClr val="002060"/>
                        </a:solidFill>
                      </a:endParaRPr>
                    </a:p>
                  </a:txBody>
                  <a:tcPr vert="vert270">
                    <a:lnR w="12700" cap="flat" cmpd="sng" algn="ctr">
                      <a:solidFill>
                        <a:srgbClr val="002060"/>
                      </a:solidFill>
                      <a:prstDash val="solid"/>
                      <a:round/>
                      <a:headEnd type="none" w="med" len="med"/>
                      <a:tailEnd type="none" w="med" len="med"/>
                    </a:lnR>
                    <a:lnB w="12700" cap="flat" cmpd="sng" algn="ctr">
                      <a:solidFill>
                        <a:srgbClr val="002060"/>
                      </a:solidFill>
                      <a:prstDash val="solid"/>
                      <a:round/>
                      <a:headEnd type="none" w="med" len="med"/>
                      <a:tailEnd type="none" w="med" len="med"/>
                    </a:lnB>
                    <a:solidFill>
                      <a:schemeClr val="accent5">
                        <a:lumMod val="40000"/>
                        <a:lumOff val="60000"/>
                      </a:schemeClr>
                    </a:solidFill>
                  </a:tcPr>
                </a:tc>
                <a:tc>
                  <a:txBody>
                    <a:bodyPr/>
                    <a:lstStyle/>
                    <a:p>
                      <a:pPr algn="ctr"/>
                      <a:r>
                        <a:rPr lang="en-GB" sz="650" dirty="0">
                          <a:solidFill>
                            <a:srgbClr val="002060"/>
                          </a:solidFill>
                        </a:rPr>
                        <a:t>Knowledge</a:t>
                      </a:r>
                    </a:p>
                  </a:txBody>
                  <a:tcPr vert="vert27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B w="12700" cap="flat" cmpd="sng" algn="ctr">
                      <a:solidFill>
                        <a:srgbClr val="002060"/>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650" dirty="0">
                          <a:solidFill>
                            <a:srgbClr val="002060"/>
                          </a:solidFill>
                        </a:rPr>
                        <a:t>Introduction to basic recording skills (traditional</a:t>
                      </a:r>
                      <a:r>
                        <a:rPr lang="en-GB" sz="650" baseline="0" dirty="0">
                          <a:solidFill>
                            <a:srgbClr val="002060"/>
                          </a:solidFill>
                        </a:rPr>
                        <a:t> drawing materials)</a:t>
                      </a:r>
                      <a:r>
                        <a:rPr lang="en-GB" sz="650" dirty="0">
                          <a:solidFill>
                            <a:srgbClr val="002060"/>
                          </a:solidFill>
                        </a:rPr>
                        <a:t>,</a:t>
                      </a:r>
                      <a:r>
                        <a:rPr lang="en-GB" sz="650" baseline="0" dirty="0">
                          <a:solidFill>
                            <a:srgbClr val="002060"/>
                          </a:solidFill>
                        </a:rPr>
                        <a:t> </a:t>
                      </a:r>
                      <a:r>
                        <a:rPr lang="en-GB" sz="650" dirty="0">
                          <a:solidFill>
                            <a:srgbClr val="002060"/>
                          </a:solidFill>
                        </a:rPr>
                        <a:t>language  and the formal elements (line, form, shape, texture, value, space, movement, colour). Developing thinking and observational skills. Challenging understanding of art and its place in our lives, environment and industry. Artists &amp;</a:t>
                      </a:r>
                      <a:r>
                        <a:rPr lang="en-GB" sz="650" baseline="0" dirty="0">
                          <a:solidFill>
                            <a:srgbClr val="002060"/>
                          </a:solidFill>
                        </a:rPr>
                        <a:t> a</a:t>
                      </a:r>
                      <a:r>
                        <a:rPr lang="en-GB" sz="650" dirty="0">
                          <a:solidFill>
                            <a:srgbClr val="002060"/>
                          </a:solidFill>
                        </a:rPr>
                        <a:t>rt movements: </a:t>
                      </a:r>
                      <a:endParaRPr lang="en-US" dirty="0"/>
                    </a:p>
                    <a:p>
                      <a:pPr algn="ctr"/>
                      <a:endParaRPr lang="en-GB" sz="650" dirty="0">
                        <a:solidFill>
                          <a:srgbClr val="002060"/>
                        </a:solidFill>
                      </a:endParaRPr>
                    </a:p>
                  </a:txBody>
                  <a:tcP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20000"/>
                        <a:lumOff val="80000"/>
                      </a:schemeClr>
                    </a:solidFill>
                  </a:tcPr>
                </a:tc>
                <a:tc>
                  <a:txBody>
                    <a:bodyPr/>
                    <a:lstStyle/>
                    <a:p>
                      <a:pPr algn="ctr"/>
                      <a:r>
                        <a:rPr lang="en-GB" sz="650" baseline="0" dirty="0">
                          <a:solidFill>
                            <a:srgbClr val="002060"/>
                          </a:solidFill>
                        </a:rPr>
                        <a:t>Developing recording skills and ability to work independently to create a personal and meaningful response.</a:t>
                      </a:r>
                    </a:p>
                    <a:p>
                      <a:pPr algn="ctr"/>
                      <a:r>
                        <a:rPr lang="en-GB" sz="650" baseline="0" dirty="0">
                          <a:solidFill>
                            <a:srgbClr val="002060"/>
                          </a:solidFill>
                        </a:rPr>
                        <a:t>Further exploration through the introduction of different mediums and 3D work. </a:t>
                      </a:r>
                    </a:p>
                    <a:p>
                      <a:pPr algn="ctr"/>
                      <a:r>
                        <a:rPr lang="en-GB" sz="650" baseline="0" dirty="0">
                          <a:solidFill>
                            <a:srgbClr val="002060"/>
                          </a:solidFill>
                        </a:rPr>
                        <a:t>Developing creative and imaginative thinking connecting to the history and cultures of other countries. </a:t>
                      </a:r>
                    </a:p>
                    <a:p>
                      <a:pPr algn="ctr"/>
                      <a:r>
                        <a:rPr lang="en-GB" sz="650" dirty="0">
                          <a:solidFill>
                            <a:srgbClr val="002060"/>
                          </a:solidFill>
                        </a:rPr>
                        <a:t>Artists &amp;</a:t>
                      </a:r>
                      <a:r>
                        <a:rPr lang="en-GB" sz="650" baseline="0" dirty="0">
                          <a:solidFill>
                            <a:srgbClr val="002060"/>
                          </a:solidFill>
                        </a:rPr>
                        <a:t> a</a:t>
                      </a:r>
                      <a:r>
                        <a:rPr lang="en-GB" sz="650" dirty="0">
                          <a:solidFill>
                            <a:srgbClr val="002060"/>
                          </a:solidFill>
                        </a:rPr>
                        <a:t>rt movements:</a:t>
                      </a:r>
                    </a:p>
                    <a:p>
                      <a:pPr algn="ctr"/>
                      <a:endParaRPr lang="en-GB" sz="650" baseline="0" dirty="0">
                        <a:solidFill>
                          <a:srgbClr val="002060"/>
                        </a:solidFill>
                      </a:endParaRPr>
                    </a:p>
                  </a:txBody>
                  <a:tcP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20000"/>
                        <a:lumOff val="80000"/>
                      </a:schemeClr>
                    </a:solidFill>
                  </a:tcPr>
                </a:tc>
                <a:tc>
                  <a:txBody>
                    <a:bodyPr/>
                    <a:lstStyle/>
                    <a:p>
                      <a:pPr algn="ctr"/>
                      <a:r>
                        <a:rPr lang="en-GB" sz="650" dirty="0">
                          <a:solidFill>
                            <a:srgbClr val="002060"/>
                          </a:solidFill>
                        </a:rPr>
                        <a:t>Mastering recording</a:t>
                      </a:r>
                      <a:r>
                        <a:rPr lang="en-GB" sz="650" baseline="0" dirty="0">
                          <a:solidFill>
                            <a:srgbClr val="002060"/>
                          </a:solidFill>
                        </a:rPr>
                        <a:t> skills to articulate personal and meaningful outcomes with greater depth and understanding.</a:t>
                      </a:r>
                    </a:p>
                    <a:p>
                      <a:pPr algn="ctr"/>
                      <a:r>
                        <a:rPr lang="en-GB" sz="650" baseline="0" dirty="0">
                          <a:solidFill>
                            <a:srgbClr val="002060"/>
                          </a:solidFill>
                        </a:rPr>
                        <a:t>Further exploration through the introduction of challenging techniques and processes.  Developing independent ideas allowing for personal expression. Imbedding understanding of the arts and its place in society, environment and industry.   </a:t>
                      </a:r>
                      <a:r>
                        <a:rPr lang="en-GB" sz="650" dirty="0">
                          <a:solidFill>
                            <a:srgbClr val="002060"/>
                          </a:solidFill>
                        </a:rPr>
                        <a:t>Artists &amp;</a:t>
                      </a:r>
                      <a:r>
                        <a:rPr lang="en-GB" sz="650" baseline="0" dirty="0">
                          <a:solidFill>
                            <a:srgbClr val="002060"/>
                          </a:solidFill>
                        </a:rPr>
                        <a:t> A</a:t>
                      </a:r>
                      <a:r>
                        <a:rPr lang="en-GB" sz="650" dirty="0">
                          <a:solidFill>
                            <a:srgbClr val="002060"/>
                          </a:solidFill>
                        </a:rPr>
                        <a:t>rt movements:</a:t>
                      </a:r>
                      <a:endParaRPr lang="en-GB" sz="650" baseline="0" dirty="0">
                        <a:solidFill>
                          <a:srgbClr val="002060"/>
                        </a:solidFill>
                      </a:endParaRPr>
                    </a:p>
                    <a:p>
                      <a:pPr algn="ctr"/>
                      <a:endParaRPr lang="en-GB" sz="650" baseline="0" dirty="0">
                        <a:solidFill>
                          <a:srgbClr val="002060"/>
                        </a:solidFill>
                      </a:endParaRPr>
                    </a:p>
                    <a:p>
                      <a:pPr algn="ctr"/>
                      <a:endParaRPr lang="en-GB" sz="650" dirty="0">
                        <a:solidFill>
                          <a:srgbClr val="002060"/>
                        </a:solidFill>
                      </a:endParaRPr>
                    </a:p>
                  </a:txBody>
                  <a:tcPr>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20000"/>
                        <a:lumOff val="80000"/>
                      </a:schemeClr>
                    </a:solidFill>
                  </a:tcPr>
                </a:tc>
                <a:tc>
                  <a:txBody>
                    <a:bodyPr/>
                    <a:lstStyle/>
                    <a:p>
                      <a:pPr algn="ctr"/>
                      <a:r>
                        <a:rPr lang="en-GB" sz="650" b="1" dirty="0">
                          <a:solidFill>
                            <a:srgbClr val="002060"/>
                          </a:solidFill>
                        </a:rPr>
                        <a:t>Art</a:t>
                      </a:r>
                    </a:p>
                    <a:p>
                      <a:pPr algn="ctr"/>
                      <a:r>
                        <a:rPr lang="en-GB" sz="650" dirty="0">
                          <a:solidFill>
                            <a:srgbClr val="002060"/>
                          </a:solidFill>
                        </a:rPr>
                        <a:t>Introduce learners to a range of appropriate materials, processes and techniques reflecting the breadth of art, craft and design. Introduce learners to methods of critical analysis .</a:t>
                      </a:r>
                      <a:r>
                        <a:rPr lang="en-GB" sz="650" dirty="0"/>
                        <a:t> </a:t>
                      </a:r>
                    </a:p>
                    <a:p>
                      <a:pPr algn="ctr"/>
                      <a:r>
                        <a:rPr lang="en-GB" sz="650" dirty="0">
                          <a:solidFill>
                            <a:srgbClr val="002060"/>
                          </a:solidFill>
                        </a:rPr>
                        <a:t>Unit one starting project </a:t>
                      </a:r>
                      <a:r>
                        <a:rPr lang="en-GB" sz="650" baseline="0" dirty="0">
                          <a:solidFill>
                            <a:srgbClr val="002060"/>
                          </a:solidFill>
                        </a:rPr>
                        <a:t> theme – Identity</a:t>
                      </a:r>
                    </a:p>
                    <a:p>
                      <a:pPr algn="ctr"/>
                      <a:r>
                        <a:rPr lang="en-GB" sz="650" baseline="0" dirty="0">
                          <a:solidFill>
                            <a:srgbClr val="002060"/>
                          </a:solidFill>
                        </a:rPr>
                        <a:t>Second project introduced in Term 5/6 – Independent selection from a choice of starting points</a:t>
                      </a:r>
                      <a:endParaRPr lang="en-GB" sz="650" dirty="0"/>
                    </a:p>
                    <a:p>
                      <a:pPr algn="ctr"/>
                      <a:r>
                        <a:rPr lang="en-GB" sz="650" b="1" dirty="0">
                          <a:solidFill>
                            <a:srgbClr val="002060"/>
                          </a:solidFill>
                        </a:rPr>
                        <a:t>Photography</a:t>
                      </a:r>
                    </a:p>
                    <a:p>
                      <a:pPr marL="0" marR="0" lvl="0" indent="0" algn="ctr" defTabSz="1280160" rtl="0" eaLnBrk="1" fontAlgn="auto" latinLnBrk="0" hangingPunct="1">
                        <a:lnSpc>
                          <a:spcPct val="100000"/>
                        </a:lnSpc>
                        <a:spcBef>
                          <a:spcPts val="0"/>
                        </a:spcBef>
                        <a:spcAft>
                          <a:spcPts val="0"/>
                        </a:spcAft>
                        <a:buClrTx/>
                        <a:buSzTx/>
                        <a:buFontTx/>
                        <a:buNone/>
                        <a:tabLst/>
                        <a:defRPr/>
                      </a:pPr>
                      <a:r>
                        <a:rPr lang="en-GB" sz="650" dirty="0">
                          <a:solidFill>
                            <a:srgbClr val="002060"/>
                          </a:solidFill>
                        </a:rPr>
                        <a:t>Introduce</a:t>
                      </a:r>
                      <a:r>
                        <a:rPr lang="en-GB" sz="650" baseline="0" dirty="0">
                          <a:solidFill>
                            <a:srgbClr val="002060"/>
                          </a:solidFill>
                        </a:rPr>
                        <a:t> learners </a:t>
                      </a:r>
                      <a:r>
                        <a:rPr lang="en-GB" sz="650" dirty="0">
                          <a:solidFill>
                            <a:srgbClr val="002060"/>
                          </a:solidFill>
                        </a:rPr>
                        <a:t>to a range of appropriate materials, processes and techniques reflecting the breadth of</a:t>
                      </a:r>
                      <a:r>
                        <a:rPr lang="en-GB" sz="650" baseline="0" dirty="0">
                          <a:solidFill>
                            <a:srgbClr val="002060"/>
                          </a:solidFill>
                        </a:rPr>
                        <a:t> Photography</a:t>
                      </a:r>
                      <a:r>
                        <a:rPr lang="en-GB" sz="650" dirty="0">
                          <a:solidFill>
                            <a:srgbClr val="002060"/>
                          </a:solidFill>
                        </a:rPr>
                        <a:t>. Introduce learners to methods of critical analysis.</a:t>
                      </a:r>
                      <a:r>
                        <a:rPr lang="en-GB" sz="650" dirty="0"/>
                        <a:t> </a:t>
                      </a:r>
                    </a:p>
                    <a:p>
                      <a:pPr marL="0" marR="0" lvl="0" indent="0" algn="ctr" rtl="0" eaLnBrk="1" fontAlgn="auto" latinLnBrk="0" hangingPunct="1">
                        <a:lnSpc>
                          <a:spcPct val="100000"/>
                        </a:lnSpc>
                        <a:spcBef>
                          <a:spcPts val="0"/>
                        </a:spcBef>
                        <a:spcAft>
                          <a:spcPts val="0"/>
                        </a:spcAft>
                        <a:buClrTx/>
                        <a:buSzTx/>
                        <a:buFontTx/>
                        <a:buNone/>
                      </a:pPr>
                      <a:r>
                        <a:rPr lang="en-GB" sz="650" dirty="0">
                          <a:solidFill>
                            <a:srgbClr val="002060"/>
                          </a:solidFill>
                        </a:rPr>
                        <a:t>Unit one starting project theme – Pattern, line and Texture</a:t>
                      </a:r>
                    </a:p>
                    <a:p>
                      <a:pPr marL="0" marR="0" lvl="0" indent="0" algn="ctr" rtl="0" eaLnBrk="1" fontAlgn="auto" latinLnBrk="0" hangingPunct="1">
                        <a:lnSpc>
                          <a:spcPct val="100000"/>
                        </a:lnSpc>
                        <a:spcBef>
                          <a:spcPts val="0"/>
                        </a:spcBef>
                        <a:spcAft>
                          <a:spcPts val="0"/>
                        </a:spcAft>
                        <a:buClrTx/>
                        <a:buSzTx/>
                        <a:buFontTx/>
                        <a:buNone/>
                      </a:pPr>
                      <a:r>
                        <a:rPr lang="en-GB" sz="650" dirty="0">
                          <a:solidFill>
                            <a:srgbClr val="002060"/>
                          </a:solidFill>
                        </a:rPr>
                        <a:t>Second project introduced in Term 5/6 – Independent selection from a choice of starting points</a:t>
                      </a:r>
                    </a:p>
                  </a:txBody>
                  <a:tcP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650" b="1" dirty="0">
                          <a:solidFill>
                            <a:srgbClr val="002060"/>
                          </a:solidFill>
                        </a:rPr>
                        <a:t>Art/Photography</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650" dirty="0">
                          <a:solidFill>
                            <a:srgbClr val="002060"/>
                          </a:solidFill>
                        </a:rPr>
                        <a:t>Learners focus on idea generation,</a:t>
                      </a:r>
                      <a:r>
                        <a:rPr lang="en-GB" sz="650" baseline="0" dirty="0">
                          <a:solidFill>
                            <a:srgbClr val="002060"/>
                          </a:solidFill>
                        </a:rPr>
                        <a:t> experimentation and development of their work. Learners are able to focus on mastering their preferred process /technique. </a:t>
                      </a:r>
                      <a:endParaRPr lang="en-GB" sz="650" dirty="0">
                        <a:solidFill>
                          <a:srgbClr val="002060"/>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650" dirty="0">
                          <a:solidFill>
                            <a:srgbClr val="002060"/>
                          </a:solidFill>
                        </a:rPr>
                        <a:t>Unit 2</a:t>
                      </a:r>
                      <a:r>
                        <a:rPr lang="en-GB" sz="650" baseline="0" dirty="0">
                          <a:solidFill>
                            <a:srgbClr val="002060"/>
                          </a:solidFill>
                        </a:rPr>
                        <a:t> – Externally set component.</a:t>
                      </a:r>
                    </a:p>
                    <a:p>
                      <a:pPr algn="ctr"/>
                      <a:endParaRPr lang="en-GB" sz="650" baseline="0" dirty="0">
                        <a:solidFill>
                          <a:srgbClr val="002060"/>
                        </a:solidFill>
                      </a:endParaRPr>
                    </a:p>
                    <a:p>
                      <a:pPr algn="ctr"/>
                      <a:endParaRPr lang="en-GB" sz="650" dirty="0">
                        <a:solidFill>
                          <a:srgbClr val="002060"/>
                        </a:solidFill>
                      </a:endParaRPr>
                    </a:p>
                  </a:txBody>
                  <a:tcPr>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1280160" rtl="0" eaLnBrk="1" fontAlgn="base" latinLnBrk="0" hangingPunct="1">
                        <a:lnSpc>
                          <a:spcPct val="100000"/>
                        </a:lnSpc>
                        <a:spcBef>
                          <a:spcPts val="0"/>
                        </a:spcBef>
                        <a:spcAft>
                          <a:spcPts val="0"/>
                        </a:spcAft>
                        <a:buClrTx/>
                        <a:buSzTx/>
                        <a:buFontTx/>
                        <a:buNone/>
                        <a:tabLst/>
                        <a:defRPr/>
                      </a:pPr>
                      <a:r>
                        <a:rPr lang="en-GB" sz="650" b="1" dirty="0">
                          <a:solidFill>
                            <a:srgbClr val="002060"/>
                          </a:solidFill>
                        </a:rPr>
                        <a:t>Art/Photography</a:t>
                      </a:r>
                      <a:r>
                        <a:rPr lang="en-GB" sz="650" b="1" baseline="0" dirty="0">
                          <a:solidFill>
                            <a:srgbClr val="002060"/>
                          </a:solidFill>
                        </a:rPr>
                        <a:t> </a:t>
                      </a:r>
                      <a:endParaRPr lang="en-GB" sz="650" b="1" dirty="0">
                        <a:solidFill>
                          <a:srgbClr val="002060"/>
                        </a:solidFill>
                      </a:endParaRPr>
                    </a:p>
                    <a:p>
                      <a:pPr algn="ctr" fontAlgn="base"/>
                      <a:r>
                        <a:rPr lang="en-GB" sz="650" dirty="0">
                          <a:solidFill>
                            <a:srgbClr val="002060"/>
                          </a:solidFill>
                        </a:rPr>
                        <a:t>Introduction to course structure and the 4 assessment objectives. Unit 1 -  Personal project objectives. Introduced to a variety of experiences that explore a range of fine art/photography media, processes and techniques.</a:t>
                      </a:r>
                    </a:p>
                    <a:p>
                      <a:pPr algn="ctr" fontAlgn="base"/>
                      <a:r>
                        <a:rPr lang="en-GB" sz="650" dirty="0">
                          <a:solidFill>
                            <a:srgbClr val="002060"/>
                          </a:solidFill>
                        </a:rPr>
                        <a:t>e.g. Print/Photography/life drawing/model making workshops.</a:t>
                      </a:r>
                    </a:p>
                    <a:p>
                      <a:pPr algn="ctr" fontAlgn="base"/>
                      <a:r>
                        <a:rPr lang="en-GB" sz="650" dirty="0">
                          <a:solidFill>
                            <a:srgbClr val="002060"/>
                          </a:solidFill>
                        </a:rPr>
                        <a:t>Introduced and Informed of both traditional and new media.</a:t>
                      </a:r>
                    </a:p>
                    <a:p>
                      <a:pPr algn="ctr" fontAlgn="base"/>
                      <a:r>
                        <a:rPr lang="en-GB" sz="650" dirty="0">
                          <a:solidFill>
                            <a:srgbClr val="002060"/>
                          </a:solidFill>
                        </a:rPr>
                        <a:t>Essay writing techniques introduced in term 5 and 6.</a:t>
                      </a:r>
                    </a:p>
                  </a:txBody>
                  <a:tcP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1280160" rtl="0" eaLnBrk="1" fontAlgn="auto" latinLnBrk="0" hangingPunct="1">
                        <a:lnSpc>
                          <a:spcPct val="100000"/>
                        </a:lnSpc>
                        <a:spcBef>
                          <a:spcPts val="0"/>
                        </a:spcBef>
                        <a:spcAft>
                          <a:spcPts val="0"/>
                        </a:spcAft>
                        <a:buClrTx/>
                        <a:buSzTx/>
                        <a:buFontTx/>
                        <a:buNone/>
                        <a:tabLst/>
                        <a:defRPr/>
                      </a:pPr>
                      <a:r>
                        <a:rPr lang="en-GB" sz="650" b="1" dirty="0">
                          <a:solidFill>
                            <a:srgbClr val="002060"/>
                          </a:solidFill>
                        </a:rPr>
                        <a:t>Art/Photography</a:t>
                      </a:r>
                    </a:p>
                    <a:p>
                      <a:pPr algn="ctr"/>
                      <a:r>
                        <a:rPr lang="en-GB" sz="650" dirty="0">
                          <a:solidFill>
                            <a:srgbClr val="002060"/>
                          </a:solidFill>
                        </a:rPr>
                        <a:t>Learners take increasing responsibility for the development and direction of their personal</a:t>
                      </a:r>
                      <a:r>
                        <a:rPr lang="en-GB" sz="650" baseline="0" dirty="0">
                          <a:solidFill>
                            <a:srgbClr val="002060"/>
                          </a:solidFill>
                        </a:rPr>
                        <a:t> project</a:t>
                      </a:r>
                      <a:r>
                        <a:rPr lang="en-GB" sz="650" dirty="0">
                          <a:solidFill>
                            <a:srgbClr val="002060"/>
                          </a:solidFill>
                        </a:rPr>
                        <a:t> and make a meaningful and personal response.</a:t>
                      </a:r>
                    </a:p>
                    <a:p>
                      <a:pPr lvl="0" algn="ctr" defTabSz="914400">
                        <a:defRPr/>
                      </a:pPr>
                      <a:r>
                        <a:rPr lang="en-GB" sz="650" dirty="0">
                          <a:solidFill>
                            <a:srgbClr val="002060"/>
                          </a:solidFill>
                        </a:rPr>
                        <a:t>Externally set assignment – Unit 2 - </a:t>
                      </a:r>
                    </a:p>
                    <a:p>
                      <a:pPr lvl="0" algn="ctr" defTabSz="914400">
                        <a:defRPr/>
                      </a:pPr>
                      <a:r>
                        <a:rPr lang="en-GB" sz="650" dirty="0">
                          <a:solidFill>
                            <a:srgbClr val="002060"/>
                          </a:solidFill>
                        </a:rPr>
                        <a:t>With guidance learners transfer knowledge, understanding and skills learnt through the course</a:t>
                      </a:r>
                    </a:p>
                  </a:txBody>
                  <a:tcP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60221671"/>
                  </a:ext>
                </a:extLst>
              </a:tr>
              <a:tr h="691787">
                <a:tc vMerge="1">
                  <a:txBody>
                    <a:bodyPr/>
                    <a:lstStyle/>
                    <a:p>
                      <a:pPr algn="ctr"/>
                      <a:endParaRPr lang="en-GB" sz="600" dirty="0">
                        <a:solidFill>
                          <a:srgbClr val="002060"/>
                        </a:solidFill>
                      </a:endParaRPr>
                    </a:p>
                  </a:txBody>
                  <a:tcPr vert="vert270">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650" dirty="0">
                          <a:solidFill>
                            <a:srgbClr val="002060"/>
                          </a:solidFill>
                        </a:rPr>
                        <a:t>Recurring skills/themes</a:t>
                      </a:r>
                    </a:p>
                  </a:txBody>
                  <a:tcPr vert="vert27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40000"/>
                        <a:lumOff val="60000"/>
                      </a:schemeClr>
                    </a:solidFill>
                  </a:tcPr>
                </a:tc>
                <a:tc gridSpan="3">
                  <a:txBody>
                    <a:bodyPr/>
                    <a:lstStyle/>
                    <a:p>
                      <a:pPr algn="ctr"/>
                      <a:r>
                        <a:rPr lang="en-GB" sz="650" dirty="0">
                          <a:solidFill>
                            <a:srgbClr val="002060"/>
                          </a:solidFill>
                        </a:rPr>
                        <a:t>Reviewing &amp; refining recording</a:t>
                      </a:r>
                      <a:r>
                        <a:rPr lang="en-GB" sz="650" baseline="0" dirty="0">
                          <a:solidFill>
                            <a:srgbClr val="002060"/>
                          </a:solidFill>
                        </a:rPr>
                        <a:t> skills.</a:t>
                      </a:r>
                    </a:p>
                    <a:p>
                      <a:pPr algn="ctr"/>
                      <a:r>
                        <a:rPr lang="en-GB" sz="650" baseline="0" dirty="0">
                          <a:solidFill>
                            <a:srgbClr val="002060"/>
                          </a:solidFill>
                        </a:rPr>
                        <a:t>Analysis and evaluation of their own work and that of others.</a:t>
                      </a:r>
                    </a:p>
                    <a:p>
                      <a:pPr algn="ctr"/>
                      <a:r>
                        <a:rPr lang="en-GB" sz="650" baseline="0" dirty="0">
                          <a:solidFill>
                            <a:srgbClr val="002060"/>
                          </a:solidFill>
                        </a:rPr>
                        <a:t>Correctly using materials and language relating to subject.</a:t>
                      </a:r>
                    </a:p>
                    <a:p>
                      <a:pPr algn="ctr"/>
                      <a:endParaRPr lang="en-GB" sz="650"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650" dirty="0">
                          <a:solidFill>
                            <a:srgbClr val="002060"/>
                          </a:solidFill>
                        </a:rPr>
                        <a:t>Give guidance as learners</a:t>
                      </a:r>
                      <a:r>
                        <a:rPr lang="en-GB" sz="650" baseline="0" dirty="0">
                          <a:solidFill>
                            <a:srgbClr val="002060"/>
                          </a:solidFill>
                        </a:rPr>
                        <a:t> </a:t>
                      </a:r>
                      <a:r>
                        <a:rPr lang="en-GB" sz="650" dirty="0">
                          <a:solidFill>
                            <a:srgbClr val="002060"/>
                          </a:solidFill>
                        </a:rPr>
                        <a:t>explore and experiment and begin the process of developing knowledge, understanding and skills.</a:t>
                      </a:r>
                      <a:r>
                        <a:rPr lang="en-GB" sz="650" baseline="0" dirty="0">
                          <a:solidFill>
                            <a:srgbClr val="002060"/>
                          </a:solidFill>
                        </a:rPr>
                        <a:t> </a:t>
                      </a:r>
                      <a:endParaRPr lang="en-GB" sz="650" dirty="0">
                        <a:solidFill>
                          <a:srgbClr val="002060"/>
                        </a:solidFill>
                      </a:endParaRPr>
                    </a:p>
                    <a:p>
                      <a:pPr algn="ctr"/>
                      <a:r>
                        <a:rPr lang="en-GB" sz="650" dirty="0">
                          <a:solidFill>
                            <a:srgbClr val="002060"/>
                          </a:solidFill>
                        </a:rPr>
                        <a:t>Learners are given the opportunity to fully engage with a theme and make a personal response. They learn to engage with the process of developing, refining and recording ideas.</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650" dirty="0">
                          <a:solidFill>
                            <a:srgbClr val="002060"/>
                          </a:solidFill>
                        </a:rPr>
                        <a:t>Give</a:t>
                      </a:r>
                      <a:r>
                        <a:rPr lang="en-GB" sz="650" baseline="0" dirty="0">
                          <a:solidFill>
                            <a:srgbClr val="002060"/>
                          </a:solidFill>
                        </a:rPr>
                        <a:t> </a:t>
                      </a:r>
                      <a:r>
                        <a:rPr lang="en-GB" sz="650" dirty="0">
                          <a:solidFill>
                            <a:srgbClr val="002060"/>
                          </a:solidFill>
                        </a:rPr>
                        <a:t>guidance as learners</a:t>
                      </a:r>
                      <a:r>
                        <a:rPr lang="en-GB" sz="650" baseline="0" dirty="0">
                          <a:solidFill>
                            <a:srgbClr val="002060"/>
                          </a:solidFill>
                        </a:rPr>
                        <a:t> </a:t>
                      </a:r>
                      <a:r>
                        <a:rPr lang="en-GB" sz="650" dirty="0">
                          <a:solidFill>
                            <a:srgbClr val="002060"/>
                          </a:solidFill>
                        </a:rPr>
                        <a:t>explore and experiment and begin the process of developing knowledge, understanding and skills.</a:t>
                      </a:r>
                      <a:r>
                        <a:rPr lang="en-GB" sz="650" baseline="0" dirty="0">
                          <a:solidFill>
                            <a:srgbClr val="002060"/>
                          </a:solidFill>
                        </a:rPr>
                        <a:t> </a:t>
                      </a:r>
                      <a:endParaRPr lang="en-GB" sz="650" dirty="0">
                        <a:solidFill>
                          <a:srgbClr val="002060"/>
                        </a:solidFill>
                      </a:endParaRPr>
                    </a:p>
                    <a:p>
                      <a:pPr algn="ctr"/>
                      <a:r>
                        <a:rPr lang="en-GB" sz="650" dirty="0">
                          <a:solidFill>
                            <a:srgbClr val="002060"/>
                          </a:solidFill>
                        </a:rPr>
                        <a:t>Learners are given the opportunity to fully engage with a self directed personal theme and make a personal response. They learn to engage with the process of developing, refining and recording ideas</a:t>
                      </a:r>
                      <a:r>
                        <a:rPr lang="en-GB" sz="650" baseline="0" dirty="0">
                          <a:solidFill>
                            <a:srgbClr val="002060"/>
                          </a:solidFill>
                        </a:rPr>
                        <a:t> to create personal responses.</a:t>
                      </a:r>
                    </a:p>
                  </a:txBody>
                  <a:tcP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2410440603"/>
                  </a:ext>
                </a:extLst>
              </a:tr>
              <a:tr h="802451">
                <a:tc vMerge="1">
                  <a:txBody>
                    <a:bodyPr/>
                    <a:lstStyle/>
                    <a:p>
                      <a:pPr algn="ctr"/>
                      <a:endParaRPr lang="en-GB" sz="600" dirty="0">
                        <a:solidFill>
                          <a:srgbClr val="002060"/>
                        </a:solidFill>
                      </a:endParaRPr>
                    </a:p>
                  </a:txBody>
                  <a:tcPr vert="vert270">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40000"/>
                        <a:lumOff val="60000"/>
                      </a:schemeClr>
                    </a:solidFill>
                  </a:tcPr>
                </a:tc>
                <a:tc>
                  <a:txBody>
                    <a:bodyPr/>
                    <a:lstStyle/>
                    <a:p>
                      <a:pPr algn="ctr"/>
                      <a:r>
                        <a:rPr lang="en-GB" sz="650" dirty="0">
                          <a:solidFill>
                            <a:srgbClr val="002060"/>
                          </a:solidFill>
                        </a:rPr>
                        <a:t>Personal Development</a:t>
                      </a:r>
                    </a:p>
                  </a:txBody>
                  <a:tcPr vert="vert27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40000"/>
                        <a:lumOff val="60000"/>
                      </a:schemeClr>
                    </a:solidFill>
                  </a:tcPr>
                </a:tc>
                <a:tc>
                  <a:txBody>
                    <a:bodyPr/>
                    <a:lstStyle/>
                    <a:p>
                      <a:pPr algn="ctr"/>
                      <a:r>
                        <a:rPr lang="en-GB" sz="650" dirty="0">
                          <a:solidFill>
                            <a:srgbClr val="002060"/>
                          </a:solidFill>
                        </a:rPr>
                        <a:t>Year 7 Art club</a:t>
                      </a:r>
                    </a:p>
                    <a:p>
                      <a:pPr algn="ctr"/>
                      <a:endParaRPr lang="en-GB" sz="650" dirty="0">
                        <a:solidFill>
                          <a:srgbClr val="002060"/>
                        </a:solidFill>
                      </a:endParaRPr>
                    </a:p>
                    <a:p>
                      <a:pPr algn="ctr"/>
                      <a:endParaRPr lang="en-GB" sz="650"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20000"/>
                        <a:lumOff val="80000"/>
                      </a:schemeClr>
                    </a:solidFill>
                  </a:tcPr>
                </a:tc>
                <a:tc>
                  <a:txBody>
                    <a:bodyPr/>
                    <a:lstStyle/>
                    <a:p>
                      <a:pPr algn="ctr"/>
                      <a:r>
                        <a:rPr lang="en-GB" sz="650" dirty="0">
                          <a:solidFill>
                            <a:srgbClr val="002060"/>
                          </a:solidFill>
                        </a:rPr>
                        <a:t>Photography Club</a:t>
                      </a:r>
                    </a:p>
                    <a:p>
                      <a:pPr algn="ctr"/>
                      <a:endParaRPr lang="en-GB" sz="650" dirty="0">
                        <a:solidFill>
                          <a:srgbClr val="002060"/>
                        </a:solidFill>
                      </a:endParaRPr>
                    </a:p>
                    <a:p>
                      <a:pPr algn="ctr"/>
                      <a:endParaRPr lang="en-GB" sz="650" dirty="0">
                        <a:solidFill>
                          <a:srgbClr val="002060"/>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20000"/>
                        <a:lumOff val="80000"/>
                      </a:schemeClr>
                    </a:solidFill>
                  </a:tcPr>
                </a:tc>
                <a:tc>
                  <a:txBody>
                    <a:bodyPr/>
                    <a:lstStyle/>
                    <a:p>
                      <a:pPr algn="ctr"/>
                      <a:r>
                        <a:rPr lang="en-GB" sz="650" dirty="0">
                          <a:solidFill>
                            <a:srgbClr val="002060"/>
                          </a:solidFill>
                        </a:rPr>
                        <a:t>Textile Club</a:t>
                      </a:r>
                      <a:endParaRPr lang="en-US" dirty="0"/>
                    </a:p>
                  </a:txBody>
                  <a:tcPr>
                    <a:lnL w="12700" cap="flat" cmpd="sng" algn="ctr">
                      <a:solidFill>
                        <a:schemeClr val="bg1"/>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20000"/>
                        <a:lumOff val="80000"/>
                      </a:schemeClr>
                    </a:solidFill>
                  </a:tcPr>
                </a:tc>
                <a:tc>
                  <a:txBody>
                    <a:bodyPr/>
                    <a:lstStyle/>
                    <a:p>
                      <a:pPr algn="ctr"/>
                      <a:r>
                        <a:rPr lang="en-GB" sz="650" dirty="0">
                          <a:solidFill>
                            <a:srgbClr val="002060"/>
                          </a:solidFill>
                        </a:rPr>
                        <a:t>A school organised museum/gallery visit</a:t>
                      </a:r>
                      <a:r>
                        <a:rPr lang="en-GB" sz="650" baseline="0" dirty="0">
                          <a:solidFill>
                            <a:srgbClr val="002060"/>
                          </a:solidFill>
                        </a:rPr>
                        <a:t>.</a:t>
                      </a:r>
                      <a:r>
                        <a:rPr lang="en-GB" sz="650" dirty="0">
                          <a:solidFill>
                            <a:srgbClr val="002060"/>
                          </a:solidFill>
                        </a:rPr>
                        <a:t> </a:t>
                      </a:r>
                      <a:r>
                        <a:rPr lang="en-GB" sz="650" baseline="0" dirty="0">
                          <a:solidFill>
                            <a:srgbClr val="002060"/>
                          </a:solidFill>
                        </a:rPr>
                        <a:t>Develop opinions of artists work and critique art.</a:t>
                      </a:r>
                    </a:p>
                    <a:p>
                      <a:pPr lvl="0" algn="ctr">
                        <a:buNone/>
                      </a:pPr>
                      <a:r>
                        <a:rPr lang="en-GB" sz="650" baseline="0" dirty="0">
                          <a:solidFill>
                            <a:srgbClr val="002060"/>
                          </a:solidFill>
                        </a:rPr>
                        <a:t>Year 10 after school intervention</a:t>
                      </a:r>
                    </a:p>
                  </a:txBody>
                  <a:tcP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20000"/>
                        <a:lumOff val="80000"/>
                      </a:schemeClr>
                    </a:solidFill>
                  </a:tcPr>
                </a:tc>
                <a:tc>
                  <a:txBody>
                    <a:bodyPr/>
                    <a:lstStyle/>
                    <a:p>
                      <a:pPr algn="ctr"/>
                      <a:r>
                        <a:rPr lang="en-GB" sz="650" dirty="0">
                          <a:solidFill>
                            <a:srgbClr val="002060"/>
                          </a:solidFill>
                        </a:rPr>
                        <a:t>Additional support sessions during holidays for completion of personal  projects. </a:t>
                      </a:r>
                    </a:p>
                    <a:p>
                      <a:pPr lvl="0" algn="ctr">
                        <a:buNone/>
                      </a:pPr>
                      <a:r>
                        <a:rPr lang="en-GB" sz="650" dirty="0">
                          <a:solidFill>
                            <a:srgbClr val="002060"/>
                          </a:solidFill>
                        </a:rPr>
                        <a:t>Year 11 afterschool intervention</a:t>
                      </a:r>
                    </a:p>
                  </a:txBody>
                  <a:tcPr>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20000"/>
                        <a:lumOff val="80000"/>
                      </a:schemeClr>
                    </a:solidFill>
                  </a:tcPr>
                </a:tc>
                <a:tc>
                  <a:txBody>
                    <a:bodyPr/>
                    <a:lstStyle/>
                    <a:p>
                      <a:pPr algn="ctr"/>
                      <a:r>
                        <a:rPr lang="en-GB" sz="650" dirty="0">
                          <a:solidFill>
                            <a:srgbClr val="002060"/>
                          </a:solidFill>
                        </a:rPr>
                        <a:t>A school organised museum or gallery visit</a:t>
                      </a:r>
                      <a:r>
                        <a:rPr lang="en-GB" sz="650" baseline="0" dirty="0">
                          <a:solidFill>
                            <a:srgbClr val="002060"/>
                          </a:solidFill>
                        </a:rPr>
                        <a:t> will take place dependent on learner personal projects.</a:t>
                      </a:r>
                    </a:p>
                    <a:p>
                      <a:pPr marL="0" marR="0" lvl="0" indent="0" algn="ctr" defTabSz="1280160" rtl="0" eaLnBrk="1" fontAlgn="auto" latinLnBrk="0" hangingPunct="1">
                        <a:lnSpc>
                          <a:spcPct val="100000"/>
                        </a:lnSpc>
                        <a:spcBef>
                          <a:spcPts val="0"/>
                        </a:spcBef>
                        <a:spcAft>
                          <a:spcPts val="0"/>
                        </a:spcAft>
                        <a:buClrTx/>
                        <a:buSzTx/>
                        <a:buFontTx/>
                        <a:buNone/>
                        <a:tabLst/>
                        <a:defRPr/>
                      </a:pPr>
                      <a:r>
                        <a:rPr lang="en-GB" sz="650" baseline="0" dirty="0">
                          <a:solidFill>
                            <a:srgbClr val="002060"/>
                          </a:solidFill>
                        </a:rPr>
                        <a:t>Support for projects in independent study slots (3 expected + an after school session).</a:t>
                      </a:r>
                      <a:endParaRPr lang="en-GB" sz="650" dirty="0">
                        <a:solidFill>
                          <a:srgbClr val="002060"/>
                        </a:solidFill>
                      </a:endParaRPr>
                    </a:p>
                  </a:txBody>
                  <a:tcP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20000"/>
                        <a:lumOff val="80000"/>
                      </a:schemeClr>
                    </a:solidFill>
                  </a:tcPr>
                </a:tc>
                <a:tc>
                  <a:txBody>
                    <a:bodyPr/>
                    <a:lstStyle/>
                    <a:p>
                      <a:pPr algn="ctr"/>
                      <a:r>
                        <a:rPr lang="en-GB" sz="650" baseline="0" dirty="0">
                          <a:solidFill>
                            <a:srgbClr val="002060"/>
                          </a:solidFill>
                        </a:rPr>
                        <a:t>Students are encouraged to independently visit museums and galleries to support the independent project</a:t>
                      </a:r>
                    </a:p>
                  </a:txBody>
                  <a:tcP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315364981"/>
                  </a:ext>
                </a:extLst>
              </a:tr>
              <a:tr h="718141">
                <a:tc vMerge="1">
                  <a:txBody>
                    <a:bodyPr/>
                    <a:lstStyle/>
                    <a:p>
                      <a:pPr algn="ctr"/>
                      <a:endParaRPr lang="en-GB" sz="600" dirty="0">
                        <a:solidFill>
                          <a:srgbClr val="002060"/>
                        </a:solidFill>
                      </a:endParaRPr>
                    </a:p>
                  </a:txBody>
                  <a:tcPr vert="vert270">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solidFill>
                      <a:schemeClr val="accent5">
                        <a:lumMod val="40000"/>
                        <a:lumOff val="60000"/>
                      </a:schemeClr>
                    </a:solidFill>
                  </a:tcPr>
                </a:tc>
                <a:tc>
                  <a:txBody>
                    <a:bodyPr/>
                    <a:lstStyle/>
                    <a:p>
                      <a:pPr algn="ctr"/>
                      <a:r>
                        <a:rPr lang="en-GB" sz="650" dirty="0">
                          <a:solidFill>
                            <a:srgbClr val="002060"/>
                          </a:solidFill>
                        </a:rPr>
                        <a:t>Assessment</a:t>
                      </a:r>
                    </a:p>
                  </a:txBody>
                  <a:tcPr vert="vert270">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accent5">
                        <a:lumMod val="40000"/>
                        <a:lumOff val="60000"/>
                      </a:schemeClr>
                    </a:solidFill>
                  </a:tcPr>
                </a:tc>
                <a:tc gridSpan="3">
                  <a:txBody>
                    <a:bodyPr/>
                    <a:lstStyle/>
                    <a:p>
                      <a:pPr algn="ctr"/>
                      <a:r>
                        <a:rPr lang="en-GB" sz="650" dirty="0">
                          <a:solidFill>
                            <a:srgbClr val="002060"/>
                          </a:solidFill>
                        </a:rPr>
                        <a:t>1  assessments per year plus two data drops</a:t>
                      </a:r>
                    </a:p>
                    <a:p>
                      <a:pPr algn="ctr"/>
                      <a:r>
                        <a:rPr lang="en-GB" sz="650" dirty="0">
                          <a:solidFill>
                            <a:srgbClr val="002060"/>
                          </a:solidFill>
                        </a:rPr>
                        <a:t>Teach</a:t>
                      </a:r>
                      <a:r>
                        <a:rPr lang="en-GB" sz="650" baseline="0" dirty="0">
                          <a:solidFill>
                            <a:srgbClr val="002060"/>
                          </a:solidFill>
                        </a:rPr>
                        <a:t>er and self assessment using  WWW. and EBI’s </a:t>
                      </a:r>
                    </a:p>
                    <a:p>
                      <a:pPr algn="ctr"/>
                      <a:r>
                        <a:rPr lang="en-GB" sz="650" baseline="0" dirty="0">
                          <a:solidFill>
                            <a:srgbClr val="002060"/>
                          </a:solidFill>
                        </a:rPr>
                        <a:t>Setting themselves a target in response to teachers comments.</a:t>
                      </a:r>
                      <a:endParaRPr lang="en-GB" sz="650"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a:txBody>
                    <a:bodyPr/>
                    <a:lstStyle/>
                    <a:p>
                      <a:pPr algn="ctr"/>
                      <a:r>
                        <a:rPr lang="en-GB" sz="650" dirty="0">
                          <a:solidFill>
                            <a:srgbClr val="002060"/>
                          </a:solidFill>
                        </a:rPr>
                        <a:t>3 formal assessment</a:t>
                      </a:r>
                      <a:r>
                        <a:rPr lang="en-GB" sz="650" baseline="0" dirty="0">
                          <a:solidFill>
                            <a:srgbClr val="002060"/>
                          </a:solidFill>
                        </a:rPr>
                        <a:t>s per year using the 4 AQA assessment objectives. Homework set weekly  / fortnightly. Verbal reviewing and assessing of classwork within the lesson.</a:t>
                      </a:r>
                      <a:endParaRPr lang="en-GB" sz="650" dirty="0">
                        <a:solidFill>
                          <a:srgbClr val="002060"/>
                        </a:solidFill>
                      </a:endParaRPr>
                    </a:p>
                  </a:txBody>
                  <a:tcP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tc>
                  <a:txBody>
                    <a:bodyPr/>
                    <a:lstStyle/>
                    <a:p>
                      <a:pPr algn="ctr"/>
                      <a:r>
                        <a:rPr lang="en-GB" sz="650" dirty="0">
                          <a:solidFill>
                            <a:srgbClr val="002060"/>
                          </a:solidFill>
                        </a:rPr>
                        <a:t>1 final</a:t>
                      </a:r>
                      <a:r>
                        <a:rPr lang="en-GB" sz="650" baseline="0" dirty="0">
                          <a:solidFill>
                            <a:srgbClr val="002060"/>
                          </a:solidFill>
                        </a:rPr>
                        <a:t> </a:t>
                      </a:r>
                      <a:r>
                        <a:rPr lang="en-GB" sz="650" dirty="0">
                          <a:solidFill>
                            <a:srgbClr val="002060"/>
                          </a:solidFill>
                        </a:rPr>
                        <a:t>formal</a:t>
                      </a:r>
                      <a:r>
                        <a:rPr lang="en-GB" sz="650" baseline="0" dirty="0">
                          <a:solidFill>
                            <a:srgbClr val="002060"/>
                          </a:solidFill>
                        </a:rPr>
                        <a:t> assessment </a:t>
                      </a:r>
                      <a:r>
                        <a:rPr lang="en-GB" sz="650" baseline="0">
                          <a:solidFill>
                            <a:srgbClr val="002060"/>
                          </a:solidFill>
                        </a:rPr>
                        <a:t>in the form of final exam.</a:t>
                      </a:r>
                      <a:endParaRPr lang="en-GB" sz="650" baseline="0" dirty="0">
                        <a:solidFill>
                          <a:srgbClr val="002060"/>
                        </a:solidFill>
                      </a:endParaRPr>
                    </a:p>
                    <a:p>
                      <a:pPr algn="ctr"/>
                      <a:r>
                        <a:rPr lang="en-GB" sz="650" baseline="0" dirty="0">
                          <a:solidFill>
                            <a:srgbClr val="002060"/>
                          </a:solidFill>
                        </a:rPr>
                        <a:t>Coursework </a:t>
                      </a:r>
                      <a:r>
                        <a:rPr lang="en-GB" sz="650" baseline="0">
                          <a:solidFill>
                            <a:srgbClr val="002060"/>
                          </a:solidFill>
                        </a:rPr>
                        <a:t>marked</a:t>
                      </a:r>
                      <a:r>
                        <a:rPr lang="en-GB" sz="650" baseline="0" dirty="0">
                          <a:solidFill>
                            <a:srgbClr val="002060"/>
                          </a:solidFill>
                        </a:rPr>
                        <a:t> and graded in the January. </a:t>
                      </a:r>
                      <a:endParaRPr lang="en-GB" sz="650" dirty="0">
                        <a:solidFill>
                          <a:srgbClr val="002060"/>
                        </a:solidFill>
                      </a:endParaRPr>
                    </a:p>
                  </a:txBody>
                  <a:tcPr>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tc>
                  <a:txBody>
                    <a:bodyPr/>
                    <a:lstStyle/>
                    <a:p>
                      <a:pPr algn="ctr"/>
                      <a:r>
                        <a:rPr lang="en-GB" sz="650" baseline="0" dirty="0">
                          <a:solidFill>
                            <a:srgbClr val="002060"/>
                          </a:solidFill>
                        </a:rPr>
                        <a:t>Making reference to the 4 AQA assessment objectives. Homework set and marked . Verbal reviewing and assessing of classwork within the lesson consistently.</a:t>
                      </a:r>
                      <a:endParaRPr lang="en-GB" sz="650" dirty="0">
                        <a:solidFill>
                          <a:srgbClr val="002060"/>
                        </a:solidFill>
                      </a:endParaRPr>
                    </a:p>
                  </a:txBody>
                  <a:tcP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tc>
                  <a:txBody>
                    <a:bodyPr/>
                    <a:lstStyle/>
                    <a:p>
                      <a:pPr algn="ctr"/>
                      <a:r>
                        <a:rPr lang="en-GB" sz="650" dirty="0">
                          <a:solidFill>
                            <a:srgbClr val="002060"/>
                          </a:solidFill>
                        </a:rPr>
                        <a:t>1 final</a:t>
                      </a:r>
                      <a:r>
                        <a:rPr lang="en-GB" sz="650" baseline="0" dirty="0">
                          <a:solidFill>
                            <a:srgbClr val="002060"/>
                          </a:solidFill>
                        </a:rPr>
                        <a:t> </a:t>
                      </a:r>
                      <a:r>
                        <a:rPr lang="en-GB" sz="650" dirty="0">
                          <a:solidFill>
                            <a:srgbClr val="002060"/>
                          </a:solidFill>
                        </a:rPr>
                        <a:t>formal</a:t>
                      </a:r>
                      <a:r>
                        <a:rPr lang="en-GB" sz="650" baseline="0" dirty="0">
                          <a:solidFill>
                            <a:srgbClr val="002060"/>
                          </a:solidFill>
                        </a:rPr>
                        <a:t> assessment in the format of final exam.</a:t>
                      </a:r>
                    </a:p>
                    <a:p>
                      <a:pPr algn="ctr"/>
                      <a:r>
                        <a:rPr lang="en-GB" sz="650" baseline="0" dirty="0">
                          <a:solidFill>
                            <a:srgbClr val="002060"/>
                          </a:solidFill>
                        </a:rPr>
                        <a:t>Coursework marked and handed </a:t>
                      </a:r>
                      <a:r>
                        <a:rPr lang="en-GB" sz="650" baseline="0">
                          <a:solidFill>
                            <a:srgbClr val="002060"/>
                          </a:solidFill>
                        </a:rPr>
                        <a:t>in January. </a:t>
                      </a:r>
                      <a:endParaRPr lang="en-GB" sz="650" baseline="0" dirty="0">
                        <a:solidFill>
                          <a:srgbClr val="002060"/>
                        </a:solidFill>
                      </a:endParaRPr>
                    </a:p>
                  </a:txBody>
                  <a:tcP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2624114049"/>
                  </a:ext>
                </a:extLst>
              </a:tr>
              <a:tr h="1291335">
                <a:tc>
                  <a:txBody>
                    <a:bodyPr/>
                    <a:lstStyle/>
                    <a:p>
                      <a:pPr algn="ctr"/>
                      <a:r>
                        <a:rPr lang="en-GB" sz="1000" b="1" dirty="0">
                          <a:solidFill>
                            <a:schemeClr val="bg1"/>
                          </a:solidFill>
                        </a:rPr>
                        <a:t>Impact</a:t>
                      </a:r>
                    </a:p>
                  </a:txBody>
                  <a:tcPr vert="vert270" anchor="ctr">
                    <a:lnL w="12700" cmpd="sng">
                      <a:noFill/>
                    </a:lnL>
                    <a:lnR w="12700" cap="flat" cmpd="sng" algn="ctr">
                      <a:noFill/>
                      <a:prstDash val="solid"/>
                      <a:round/>
                      <a:headEnd type="none" w="med" len="med"/>
                      <a:tailEnd type="none" w="med" len="med"/>
                    </a:lnR>
                    <a:lnT w="381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002060"/>
                    </a:solidFill>
                  </a:tcPr>
                </a:tc>
                <a:tc gridSpan="4">
                  <a:txBody>
                    <a:bodyPr/>
                    <a:lstStyle/>
                    <a:p>
                      <a:pPr algn="ctr"/>
                      <a:r>
                        <a:rPr lang="en-GB" sz="650" dirty="0">
                          <a:solidFill>
                            <a:schemeClr val="tx1"/>
                          </a:solidFill>
                        </a:rPr>
                        <a:t>Learners will have an appreciation and</a:t>
                      </a:r>
                      <a:r>
                        <a:rPr lang="en-GB" sz="650" baseline="0" dirty="0">
                          <a:solidFill>
                            <a:schemeClr val="tx1"/>
                          </a:solidFill>
                        </a:rPr>
                        <a:t> broader knowledge of the arts</a:t>
                      </a:r>
                    </a:p>
                    <a:p>
                      <a:pPr algn="ctr"/>
                      <a:r>
                        <a:rPr lang="en-GB" sz="650" baseline="0" dirty="0">
                          <a:solidFill>
                            <a:schemeClr val="tx1"/>
                          </a:solidFill>
                        </a:rPr>
                        <a:t>Learners have an understanding of the formal elements</a:t>
                      </a:r>
                    </a:p>
                    <a:p>
                      <a:pPr algn="ctr"/>
                      <a:r>
                        <a:rPr lang="en-GB" sz="650" baseline="0" dirty="0">
                          <a:solidFill>
                            <a:schemeClr val="tx1"/>
                          </a:solidFill>
                        </a:rPr>
                        <a:t>Learners well being and mental health is supported through working with different mediums</a:t>
                      </a:r>
                    </a:p>
                    <a:p>
                      <a:pPr algn="ctr"/>
                      <a:r>
                        <a:rPr lang="en-GB" sz="650" baseline="0" dirty="0">
                          <a:solidFill>
                            <a:schemeClr val="tx1"/>
                          </a:solidFill>
                        </a:rPr>
                        <a:t>Connections can be made to their environment.</a:t>
                      </a:r>
                    </a:p>
                    <a:p>
                      <a:pPr algn="ctr"/>
                      <a:r>
                        <a:rPr lang="en-GB" sz="650" baseline="0" dirty="0">
                          <a:solidFill>
                            <a:schemeClr val="tx1"/>
                          </a:solidFill>
                        </a:rPr>
                        <a:t>Develops problem solving skills and empathy.</a:t>
                      </a:r>
                    </a:p>
                    <a:p>
                      <a:pPr algn="ctr"/>
                      <a:r>
                        <a:rPr lang="en-GB" sz="650" baseline="0" dirty="0">
                          <a:solidFill>
                            <a:schemeClr val="tx1"/>
                          </a:solidFill>
                        </a:rPr>
                        <a:t>Their progress is visible through their practical outcomes and their ability to reflect on their progress.</a:t>
                      </a:r>
                    </a:p>
                    <a:p>
                      <a:pPr algn="ctr"/>
                      <a:r>
                        <a:rPr lang="en-GB" sz="650" baseline="0" dirty="0">
                          <a:solidFill>
                            <a:schemeClr val="tx1"/>
                          </a:solidFill>
                        </a:rPr>
                        <a:t>Progress will be measured and tracked over time.</a:t>
                      </a:r>
                      <a:endParaRPr lang="en-GB" sz="650" dirty="0">
                        <a:solidFill>
                          <a:schemeClr val="tx1"/>
                        </a:solidFill>
                      </a:endParaRPr>
                    </a:p>
                  </a:txBody>
                  <a:tcPr>
                    <a:lnL w="12700" cap="flat" cmpd="sng" algn="ctr">
                      <a:no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solidFill>
                      <a:schemeClr val="bg1"/>
                    </a:solidFill>
                  </a:tcPr>
                </a:tc>
                <a:tc hMerge="1">
                  <a:txBody>
                    <a:bodyPr/>
                    <a:lstStyle/>
                    <a:p>
                      <a:pPr algn="ctr"/>
                      <a:endParaRPr lang="en-GB" sz="900"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tcPr>
                </a:tc>
                <a:tc hMerge="1">
                  <a:txBody>
                    <a:bodyPr/>
                    <a:lstStyle/>
                    <a:p>
                      <a:endParaRPr lang="en-GB"/>
                    </a:p>
                  </a:txBody>
                  <a:tcPr/>
                </a:tc>
                <a:tc hMerge="1">
                  <a:txBody>
                    <a:bodyPr/>
                    <a:lstStyle/>
                    <a:p>
                      <a:endParaRPr lang="en-GB"/>
                    </a:p>
                  </a:txBody>
                  <a:tcPr/>
                </a:tc>
                <a:tc gridSpan="2">
                  <a:txBody>
                    <a:bodyPr/>
                    <a:lstStyle/>
                    <a:p>
                      <a:pPr algn="ctr" fontAlgn="base"/>
                      <a:r>
                        <a:rPr lang="en-GB" sz="650" b="0" i="0" kern="1200" dirty="0">
                          <a:solidFill>
                            <a:schemeClr val="tx1"/>
                          </a:solidFill>
                          <a:effectLst/>
                          <a:latin typeface="+mn-lt"/>
                          <a:ea typeface="+mn-ea"/>
                          <a:cs typeface="+mn-cs"/>
                        </a:rPr>
                        <a:t>An</a:t>
                      </a:r>
                      <a:r>
                        <a:rPr lang="en-GB" sz="650" b="0" i="0" kern="1200" baseline="0" dirty="0">
                          <a:solidFill>
                            <a:schemeClr val="tx1"/>
                          </a:solidFill>
                          <a:effectLst/>
                          <a:latin typeface="+mn-lt"/>
                          <a:ea typeface="+mn-ea"/>
                          <a:cs typeface="+mn-cs"/>
                        </a:rPr>
                        <a:t> understanding of </a:t>
                      </a:r>
                      <a:r>
                        <a:rPr lang="en-GB" sz="650" b="0" i="0" kern="1200" dirty="0">
                          <a:solidFill>
                            <a:schemeClr val="tx1"/>
                          </a:solidFill>
                          <a:effectLst/>
                          <a:latin typeface="+mn-lt"/>
                          <a:ea typeface="+mn-ea"/>
                          <a:cs typeface="+mn-cs"/>
                        </a:rPr>
                        <a:t>how ideas, feelings and meanings can be conveyed and interpreted in images and artefacts in the chosen area(s) of study. </a:t>
                      </a:r>
                    </a:p>
                    <a:p>
                      <a:pPr algn="ctr" fontAlgn="base"/>
                      <a:r>
                        <a:rPr lang="en-GB" sz="650" b="0" i="0" kern="1200" dirty="0">
                          <a:solidFill>
                            <a:schemeClr val="tx1"/>
                          </a:solidFill>
                          <a:effectLst/>
                          <a:latin typeface="+mn-lt"/>
                          <a:ea typeface="+mn-ea"/>
                          <a:cs typeface="+mn-cs"/>
                        </a:rPr>
                        <a:t>Historical and contemporary developments and different styles and genres. How images and artefacts relate to social, environmental, cultural and/or ethical contexts, and to the time and place in which they were created.</a:t>
                      </a:r>
                      <a:r>
                        <a:rPr lang="en-GB" sz="650" b="0" i="0" kern="1200" baseline="0" dirty="0">
                          <a:solidFill>
                            <a:schemeClr val="tx1"/>
                          </a:solidFill>
                          <a:effectLst/>
                          <a:latin typeface="+mn-lt"/>
                          <a:ea typeface="+mn-ea"/>
                          <a:cs typeface="+mn-cs"/>
                        </a:rPr>
                        <a:t> A grounding in specialist terminology across the arts. An understanding of how the skills gained are highly transferable and used in many fields of employment and careers.</a:t>
                      </a:r>
                      <a:endParaRPr lang="en-GB" sz="650" b="0" i="0" kern="1200" dirty="0">
                        <a:solidFill>
                          <a:schemeClr val="tx1"/>
                        </a:solidFill>
                        <a:effectLst/>
                        <a:latin typeface="+mn-lt"/>
                        <a:ea typeface="+mn-ea"/>
                        <a:cs typeface="+mn-cs"/>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solidFill>
                      <a:schemeClr val="bg1"/>
                    </a:solidFill>
                  </a:tcPr>
                </a:tc>
                <a:tc hMerge="1">
                  <a:txBody>
                    <a:bodyPr/>
                    <a:lstStyle/>
                    <a:p>
                      <a:endParaRPr lang="en-GB"/>
                    </a:p>
                  </a:txBody>
                  <a:tcPr/>
                </a:tc>
                <a:tc gridSpan="2">
                  <a:txBody>
                    <a:bodyPr/>
                    <a:lstStyle/>
                    <a:p>
                      <a:pPr algn="ctr" fontAlgn="base"/>
                      <a:r>
                        <a:rPr lang="en-GB" sz="650" b="0" i="0" kern="1200" dirty="0">
                          <a:solidFill>
                            <a:schemeClr val="tx1"/>
                          </a:solidFill>
                          <a:effectLst/>
                          <a:latin typeface="+mn-lt"/>
                          <a:ea typeface="+mn-ea"/>
                          <a:cs typeface="+mn-cs"/>
                        </a:rPr>
                        <a:t>In depth  and confident </a:t>
                      </a:r>
                      <a:r>
                        <a:rPr lang="en-GB" sz="650" b="0" i="0" kern="1200" baseline="0" dirty="0">
                          <a:solidFill>
                            <a:schemeClr val="tx1"/>
                          </a:solidFill>
                          <a:effectLst/>
                          <a:latin typeface="+mn-lt"/>
                          <a:ea typeface="+mn-ea"/>
                          <a:cs typeface="+mn-cs"/>
                        </a:rPr>
                        <a:t>understanding of </a:t>
                      </a:r>
                      <a:r>
                        <a:rPr lang="en-GB" sz="650" b="0" i="0" kern="1200" dirty="0">
                          <a:solidFill>
                            <a:schemeClr val="tx1"/>
                          </a:solidFill>
                          <a:effectLst/>
                          <a:latin typeface="+mn-lt"/>
                          <a:ea typeface="+mn-ea"/>
                          <a:cs typeface="+mn-cs"/>
                        </a:rPr>
                        <a:t>how ideas, feelings and meanings can be conveyed and interpreted in images and artefacts in the chosen area(s) of study within fine art/photography historical and contemporary developments and different styles and genres. How images and artefacts relate to social, environmental, cultural and/or ethical contexts, and to the time and place in which they were created. Understanding of the continuation and adaption of styles; continuity and change in different styles, genres and traditions relevant to fine art/photography working vocabulary and specialist terminology that is relevant to their chosen area. An understanding of how an art</a:t>
                      </a:r>
                      <a:r>
                        <a:rPr lang="en-GB" sz="650" b="0" i="0" kern="1200" baseline="0" dirty="0">
                          <a:solidFill>
                            <a:schemeClr val="tx1"/>
                          </a:solidFill>
                          <a:effectLst/>
                          <a:latin typeface="+mn-lt"/>
                          <a:ea typeface="+mn-ea"/>
                          <a:cs typeface="+mn-cs"/>
                        </a:rPr>
                        <a:t> qualification provides transferable skills and knowledge that can be used in many careers.</a:t>
                      </a:r>
                      <a:endParaRPr lang="en-GB" sz="650" b="0" i="0" kern="1200" dirty="0">
                        <a:solidFill>
                          <a:schemeClr val="tx1"/>
                        </a:solidFill>
                        <a:effectLst/>
                        <a:latin typeface="+mn-lt"/>
                        <a:ea typeface="+mn-ea"/>
                        <a:cs typeface="+mn-cs"/>
                      </a:endParaRPr>
                    </a:p>
                  </a:txBody>
                  <a:tcPr>
                    <a:lnL w="12700" cap="flat" cmpd="sng" algn="ctr">
                      <a:solidFill>
                        <a:srgbClr val="002060"/>
                      </a:solidFill>
                      <a:prstDash val="solid"/>
                      <a:round/>
                      <a:headEnd type="none" w="med" len="med"/>
                      <a:tailEnd type="none" w="med" len="med"/>
                    </a:lnL>
                    <a:lnT w="12700" cap="flat" cmpd="sng" algn="ctr">
                      <a:solidFill>
                        <a:srgbClr val="002060"/>
                      </a:solidFill>
                      <a:prstDash val="solid"/>
                      <a:round/>
                      <a:headEnd type="none" w="med" len="med"/>
                      <a:tailEnd type="none" w="med" len="med"/>
                    </a:lnT>
                    <a:solidFill>
                      <a:schemeClr val="bg1"/>
                    </a:solidFill>
                  </a:tcPr>
                </a:tc>
                <a:tc hMerge="1">
                  <a:txBody>
                    <a:bodyPr/>
                    <a:lstStyle/>
                    <a:p>
                      <a:endParaRPr lang="en-GB"/>
                    </a:p>
                  </a:txBody>
                  <a:tcPr/>
                </a:tc>
                <a:extLst>
                  <a:ext uri="{0D108BD9-81ED-4DB2-BD59-A6C34878D82A}">
                    <a16:rowId xmlns:a16="http://schemas.microsoft.com/office/drawing/2014/main" val="4177003144"/>
                  </a:ext>
                </a:extLst>
              </a:tr>
            </a:tbl>
          </a:graphicData>
        </a:graphic>
      </p:graphicFrame>
      <p:pic>
        <p:nvPicPr>
          <p:cNvPr id="6" name="Picture 5"/>
          <p:cNvPicPr>
            <a:picLocks noChangeAspect="1"/>
          </p:cNvPicPr>
          <p:nvPr/>
        </p:nvPicPr>
        <p:blipFill>
          <a:blip r:embed="rId2"/>
          <a:stretch>
            <a:fillRect/>
          </a:stretch>
        </p:blipFill>
        <p:spPr>
          <a:xfrm>
            <a:off x="2496983" y="14493"/>
            <a:ext cx="408136" cy="380481"/>
          </a:xfrm>
          <a:prstGeom prst="rect">
            <a:avLst/>
          </a:prstGeom>
        </p:spPr>
      </p:pic>
      <p:pic>
        <p:nvPicPr>
          <p:cNvPr id="7" name="Picture 6"/>
          <p:cNvPicPr>
            <a:picLocks noChangeAspect="1"/>
          </p:cNvPicPr>
          <p:nvPr/>
        </p:nvPicPr>
        <p:blipFill>
          <a:blip r:embed="rId3"/>
          <a:stretch>
            <a:fillRect/>
          </a:stretch>
        </p:blipFill>
        <p:spPr>
          <a:xfrm>
            <a:off x="2834097" y="63019"/>
            <a:ext cx="3908841" cy="347187"/>
          </a:xfrm>
          <a:prstGeom prst="rect">
            <a:avLst/>
          </a:prstGeom>
        </p:spPr>
      </p:pic>
    </p:spTree>
    <p:extLst>
      <p:ext uri="{BB962C8B-B14F-4D97-AF65-F5344CB8AC3E}">
        <p14:creationId xmlns:p14="http://schemas.microsoft.com/office/powerpoint/2010/main" val="24716613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DFD7C764D796B43970D57D0F97CEF2C" ma:contentTypeVersion="13" ma:contentTypeDescription="Create a new document." ma:contentTypeScope="" ma:versionID="298e41cc09ee2c0fb4975c8e3ddb6d3c">
  <xsd:schema xmlns:xsd="http://www.w3.org/2001/XMLSchema" xmlns:xs="http://www.w3.org/2001/XMLSchema" xmlns:p="http://schemas.microsoft.com/office/2006/metadata/properties" xmlns:ns2="2e3d927c-dec5-4048-9211-cf5ad769e400" xmlns:ns3="97a0c654-520f-4318-8db3-3f114595464d" targetNamespace="http://schemas.microsoft.com/office/2006/metadata/properties" ma:root="true" ma:fieldsID="c47f109901f1ce295cc807af291068b1" ns2:_="" ns3:_="">
    <xsd:import namespace="2e3d927c-dec5-4048-9211-cf5ad769e400"/>
    <xsd:import namespace="97a0c654-520f-4318-8db3-3f114595464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DateTaken"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3d927c-dec5-4048-9211-cf5ad769e400"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7" nillable="true" ma:displayName="Taxonomy Catch All Column" ma:hidden="true" ma:list="{8fee6d66-20c9-476c-998e-59790dc8539b}" ma:internalName="TaxCatchAll" ma:showField="CatchAllData" ma:web="2e3d927c-dec5-4048-9211-cf5ad769e4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7a0c654-520f-4318-8db3-3f114595464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6f7aa89c-de19-4185-9b23-34de1fbfc0f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descrip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2e3d927c-dec5-4048-9211-cf5ad769e400">2UN44PE2SM6P-245988058-1633188</_dlc_DocId>
    <_dlc_DocIdUrl xmlns="2e3d927c-dec5-4048-9211-cf5ad769e400">
      <Url>https://johnbentleywiltsschuk.sharepoint.com/sites/TeachingResources/_layouts/15/DocIdRedir.aspx?ID=2UN44PE2SM6P-245988058-1633188</Url>
      <Description>2UN44PE2SM6P-245988058-1633188</Description>
    </_dlc_DocIdUrl>
    <TaxCatchAll xmlns="2e3d927c-dec5-4048-9211-cf5ad769e400" xsi:nil="true"/>
    <lcf76f155ced4ddcb4097134ff3c332f xmlns="97a0c654-520f-4318-8db3-3f114595464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20ACB3B-9CBB-4C8E-9847-138BF4F4C52F}"/>
</file>

<file path=customXml/itemProps2.xml><?xml version="1.0" encoding="utf-8"?>
<ds:datastoreItem xmlns:ds="http://schemas.openxmlformats.org/officeDocument/2006/customXml" ds:itemID="{667229CD-A518-4FAB-8C85-01FB495FB7B3}"/>
</file>

<file path=customXml/itemProps3.xml><?xml version="1.0" encoding="utf-8"?>
<ds:datastoreItem xmlns:ds="http://schemas.openxmlformats.org/officeDocument/2006/customXml" ds:itemID="{1F4DE6EF-D944-43D8-90CA-2674601E9A16}"/>
</file>

<file path=customXml/itemProps4.xml><?xml version="1.0" encoding="utf-8"?>
<ds:datastoreItem xmlns:ds="http://schemas.openxmlformats.org/officeDocument/2006/customXml" ds:itemID="{833339FE-8554-4BD7-AB49-A7A49D9F960F}"/>
</file>

<file path=docProps/app.xml><?xml version="1.0" encoding="utf-8"?>
<Properties xmlns="http://schemas.openxmlformats.org/officeDocument/2006/extended-properties" xmlns:vt="http://schemas.openxmlformats.org/officeDocument/2006/docPropsVTypes">
  <Template>Office Theme</Template>
  <TotalTime>4048</TotalTime>
  <Words>1203</Words>
  <Application>Microsoft Macintosh PowerPoint</Application>
  <PresentationFormat>On-screen Show (4:3)</PresentationFormat>
  <Paragraphs>80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John Bentley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Goldsmith, Mary</dc:creator>
  <cp:lastModifiedBy>Hayley Ghent</cp:lastModifiedBy>
  <cp:revision>143</cp:revision>
  <cp:lastPrinted>2019-06-03T13:39:48Z</cp:lastPrinted>
  <dcterms:created xsi:type="dcterms:W3CDTF">2019-05-31T15:03:31Z</dcterms:created>
  <dcterms:modified xsi:type="dcterms:W3CDTF">2025-07-07T19:16:36Z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0x0101005DFD7C764D796B43970D57D0F97CEF2C</vt:lpwstr>
  </property>
  <property fmtid="{D5CDD505-2E9C-101B-9397-08002B2CF9AE}" pid="3" name="_dlc_DocIdItemGuid">
    <vt:lpwstr>72b5cdf7-62f2-431a-9962-72bb050af4ef</vt:lpwstr>
  </property>
</Properties>
</file>